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3" r:id="rId4"/>
    <p:sldId id="264" r:id="rId5"/>
    <p:sldId id="266" r:id="rId6"/>
    <p:sldId id="265" r:id="rId7"/>
    <p:sldId id="261" r:id="rId8"/>
    <p:sldId id="269" r:id="rId9"/>
    <p:sldId id="267" r:id="rId10"/>
    <p:sldId id="268"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053E35-50AC-4CCC-8427-81BECA6F8D38}" v="861" dt="2022-11-01T15:20:49.1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1273" autoAdjust="0"/>
  </p:normalViewPr>
  <p:slideViewPr>
    <p:cSldViewPr snapToGrid="0">
      <p:cViewPr varScale="1">
        <p:scale>
          <a:sx n="78" d="100"/>
          <a:sy n="78" d="100"/>
        </p:scale>
        <p:origin x="8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y Kemp" userId="e74ade27-7e22-4a00-a733-a2d841931a7f" providerId="ADAL" clId="{F5053E35-50AC-4CCC-8427-81BECA6F8D38}"/>
    <pc:docChg chg="custSel modSld">
      <pc:chgData name="Tony Kemp" userId="e74ade27-7e22-4a00-a733-a2d841931a7f" providerId="ADAL" clId="{F5053E35-50AC-4CCC-8427-81BECA6F8D38}" dt="2022-11-01T15:20:49.124" v="2629" actId="1076"/>
      <pc:docMkLst>
        <pc:docMk/>
      </pc:docMkLst>
      <pc:sldChg chg="addSp modSp mod modAnim">
        <pc:chgData name="Tony Kemp" userId="e74ade27-7e22-4a00-a733-a2d841931a7f" providerId="ADAL" clId="{F5053E35-50AC-4CCC-8427-81BECA6F8D38}" dt="2022-11-01T14:46:51.945" v="1100"/>
        <pc:sldMkLst>
          <pc:docMk/>
          <pc:sldMk cId="2754569207" sldId="256"/>
        </pc:sldMkLst>
        <pc:spChg chg="mod">
          <ac:chgData name="Tony Kemp" userId="e74ade27-7e22-4a00-a733-a2d841931a7f" providerId="ADAL" clId="{F5053E35-50AC-4CCC-8427-81BECA6F8D38}" dt="2022-11-01T14:37:49.319" v="778" actId="20577"/>
          <ac:spMkLst>
            <pc:docMk/>
            <pc:sldMk cId="2754569207" sldId="256"/>
            <ac:spMk id="2" creationId="{00000000-0000-0000-0000-000000000000}"/>
          </ac:spMkLst>
        </pc:spChg>
        <pc:spChg chg="mod">
          <ac:chgData name="Tony Kemp" userId="e74ade27-7e22-4a00-a733-a2d841931a7f" providerId="ADAL" clId="{F5053E35-50AC-4CCC-8427-81BECA6F8D38}" dt="2022-11-01T14:39:22.188" v="987" actId="207"/>
          <ac:spMkLst>
            <pc:docMk/>
            <pc:sldMk cId="2754569207" sldId="256"/>
            <ac:spMk id="3" creationId="{00000000-0000-0000-0000-000000000000}"/>
          </ac:spMkLst>
        </pc:spChg>
        <pc:spChg chg="add mod">
          <ac:chgData name="Tony Kemp" userId="e74ade27-7e22-4a00-a733-a2d841931a7f" providerId="ADAL" clId="{F5053E35-50AC-4CCC-8427-81BECA6F8D38}" dt="2022-11-01T14:40:09.574" v="1097" actId="14100"/>
          <ac:spMkLst>
            <pc:docMk/>
            <pc:sldMk cId="2754569207" sldId="256"/>
            <ac:spMk id="5" creationId="{BB63FAEA-85C1-1F57-855F-8ED8A27814CC}"/>
          </ac:spMkLst>
        </pc:spChg>
        <pc:spChg chg="add mod">
          <ac:chgData name="Tony Kemp" userId="e74ade27-7e22-4a00-a733-a2d841931a7f" providerId="ADAL" clId="{F5053E35-50AC-4CCC-8427-81BECA6F8D38}" dt="2022-11-01T14:40:06.690" v="1096" actId="207"/>
          <ac:spMkLst>
            <pc:docMk/>
            <pc:sldMk cId="2754569207" sldId="256"/>
            <ac:spMk id="6" creationId="{C715A4A0-DEBA-56E3-8823-67BBAE7999E5}"/>
          </ac:spMkLst>
        </pc:spChg>
        <pc:picChg chg="add mod">
          <ac:chgData name="Tony Kemp" userId="e74ade27-7e22-4a00-a733-a2d841931a7f" providerId="ADAL" clId="{F5053E35-50AC-4CCC-8427-81BECA6F8D38}" dt="2022-11-01T14:38:05.740" v="784" actId="14100"/>
          <ac:picMkLst>
            <pc:docMk/>
            <pc:sldMk cId="2754569207" sldId="256"/>
            <ac:picMk id="1026" creationId="{98827D43-AD15-535E-13C6-0D6F3811E8E6}"/>
          </ac:picMkLst>
        </pc:picChg>
        <pc:picChg chg="add mod">
          <ac:chgData name="Tony Kemp" userId="e74ade27-7e22-4a00-a733-a2d841931a7f" providerId="ADAL" clId="{F5053E35-50AC-4CCC-8427-81BECA6F8D38}" dt="2022-11-01T14:38:07.673" v="785" actId="1076"/>
          <ac:picMkLst>
            <pc:docMk/>
            <pc:sldMk cId="2754569207" sldId="256"/>
            <ac:picMk id="1028" creationId="{03D46DF1-6C58-FE9C-F94B-C82A15080EC8}"/>
          </ac:picMkLst>
        </pc:picChg>
      </pc:sldChg>
      <pc:sldChg chg="delSp modSp mod delAnim modAnim">
        <pc:chgData name="Tony Kemp" userId="e74ade27-7e22-4a00-a733-a2d841931a7f" providerId="ADAL" clId="{F5053E35-50AC-4CCC-8427-81BECA6F8D38}" dt="2022-11-01T14:29:01.530" v="736" actId="1076"/>
        <pc:sldMkLst>
          <pc:docMk/>
          <pc:sldMk cId="3320729803" sldId="257"/>
        </pc:sldMkLst>
        <pc:spChg chg="mod">
          <ac:chgData name="Tony Kemp" userId="e74ade27-7e22-4a00-a733-a2d841931a7f" providerId="ADAL" clId="{F5053E35-50AC-4CCC-8427-81BECA6F8D38}" dt="2022-11-01T14:25:14.993" v="251" actId="20577"/>
          <ac:spMkLst>
            <pc:docMk/>
            <pc:sldMk cId="3320729803" sldId="257"/>
            <ac:spMk id="3" creationId="{00000000-0000-0000-0000-000000000000}"/>
          </ac:spMkLst>
        </pc:spChg>
        <pc:spChg chg="mod">
          <ac:chgData name="Tony Kemp" userId="e74ade27-7e22-4a00-a733-a2d841931a7f" providerId="ADAL" clId="{F5053E35-50AC-4CCC-8427-81BECA6F8D38}" dt="2022-11-01T14:29:01.530" v="736" actId="1076"/>
          <ac:spMkLst>
            <pc:docMk/>
            <pc:sldMk cId="3320729803" sldId="257"/>
            <ac:spMk id="4" creationId="{00000000-0000-0000-0000-000000000000}"/>
          </ac:spMkLst>
        </pc:spChg>
        <pc:spChg chg="del">
          <ac:chgData name="Tony Kemp" userId="e74ade27-7e22-4a00-a733-a2d841931a7f" providerId="ADAL" clId="{F5053E35-50AC-4CCC-8427-81BECA6F8D38}" dt="2022-11-01T14:28:51.739" v="734" actId="478"/>
          <ac:spMkLst>
            <pc:docMk/>
            <pc:sldMk cId="3320729803" sldId="257"/>
            <ac:spMk id="5" creationId="{00000000-0000-0000-0000-000000000000}"/>
          </ac:spMkLst>
        </pc:spChg>
      </pc:sldChg>
      <pc:sldChg chg="addSp delSp modSp mod delAnim">
        <pc:chgData name="Tony Kemp" userId="e74ade27-7e22-4a00-a733-a2d841931a7f" providerId="ADAL" clId="{F5053E35-50AC-4CCC-8427-81BECA6F8D38}" dt="2022-11-01T15:20:49.124" v="2629" actId="1076"/>
        <pc:sldMkLst>
          <pc:docMk/>
          <pc:sldMk cId="3661762343" sldId="262"/>
        </pc:sldMkLst>
        <pc:spChg chg="mod">
          <ac:chgData name="Tony Kemp" userId="e74ade27-7e22-4a00-a733-a2d841931a7f" providerId="ADAL" clId="{F5053E35-50AC-4CCC-8427-81BECA6F8D38}" dt="2022-11-01T15:20:35.091" v="2624" actId="14100"/>
          <ac:spMkLst>
            <pc:docMk/>
            <pc:sldMk cId="3661762343" sldId="262"/>
            <ac:spMk id="3" creationId="{00000000-0000-0000-0000-000000000000}"/>
          </ac:spMkLst>
        </pc:spChg>
        <pc:spChg chg="del">
          <ac:chgData name="Tony Kemp" userId="e74ade27-7e22-4a00-a733-a2d841931a7f" providerId="ADAL" clId="{F5053E35-50AC-4CCC-8427-81BECA6F8D38}" dt="2022-11-01T15:15:58.429" v="2201" actId="478"/>
          <ac:spMkLst>
            <pc:docMk/>
            <pc:sldMk cId="3661762343" sldId="262"/>
            <ac:spMk id="4" creationId="{00000000-0000-0000-0000-000000000000}"/>
          </ac:spMkLst>
        </pc:spChg>
        <pc:spChg chg="del">
          <ac:chgData name="Tony Kemp" userId="e74ade27-7e22-4a00-a733-a2d841931a7f" providerId="ADAL" clId="{F5053E35-50AC-4CCC-8427-81BECA6F8D38}" dt="2022-11-01T15:15:52.965" v="2200" actId="478"/>
          <ac:spMkLst>
            <pc:docMk/>
            <pc:sldMk cId="3661762343" sldId="262"/>
            <ac:spMk id="5" creationId="{00000000-0000-0000-0000-000000000000}"/>
          </ac:spMkLst>
        </pc:spChg>
        <pc:spChg chg="del">
          <ac:chgData name="Tony Kemp" userId="e74ade27-7e22-4a00-a733-a2d841931a7f" providerId="ADAL" clId="{F5053E35-50AC-4CCC-8427-81BECA6F8D38}" dt="2022-11-01T15:15:50.509" v="2199" actId="478"/>
          <ac:spMkLst>
            <pc:docMk/>
            <pc:sldMk cId="3661762343" sldId="262"/>
            <ac:spMk id="6" creationId="{00000000-0000-0000-0000-000000000000}"/>
          </ac:spMkLst>
        </pc:spChg>
        <pc:picChg chg="add mod">
          <ac:chgData name="Tony Kemp" userId="e74ade27-7e22-4a00-a733-a2d841931a7f" providerId="ADAL" clId="{F5053E35-50AC-4CCC-8427-81BECA6F8D38}" dt="2022-11-01T15:20:25.617" v="2622" actId="14861"/>
          <ac:picMkLst>
            <pc:docMk/>
            <pc:sldMk cId="3661762343" sldId="262"/>
            <ac:picMk id="2" creationId="{6D39185F-919E-0E3D-9BE0-4D48D16516B9}"/>
          </ac:picMkLst>
        </pc:picChg>
        <pc:picChg chg="add mod">
          <ac:chgData name="Tony Kemp" userId="e74ade27-7e22-4a00-a733-a2d841931a7f" providerId="ADAL" clId="{F5053E35-50AC-4CCC-8427-81BECA6F8D38}" dt="2022-11-01T15:20:25.617" v="2622" actId="14861"/>
          <ac:picMkLst>
            <pc:docMk/>
            <pc:sldMk cId="3661762343" sldId="262"/>
            <ac:picMk id="7" creationId="{C66A7A29-BE7E-9FA8-2724-D28F0F672FC3}"/>
          </ac:picMkLst>
        </pc:picChg>
        <pc:picChg chg="add del mod">
          <ac:chgData name="Tony Kemp" userId="e74ade27-7e22-4a00-a733-a2d841931a7f" providerId="ADAL" clId="{F5053E35-50AC-4CCC-8427-81BECA6F8D38}" dt="2022-11-01T15:20:06.270" v="2617" actId="478"/>
          <ac:picMkLst>
            <pc:docMk/>
            <pc:sldMk cId="3661762343" sldId="262"/>
            <ac:picMk id="8" creationId="{DB09677B-49C7-FED3-2DB1-10BA915AB7BB}"/>
          </ac:picMkLst>
        </pc:picChg>
        <pc:picChg chg="add mod">
          <ac:chgData name="Tony Kemp" userId="e74ade27-7e22-4a00-a733-a2d841931a7f" providerId="ADAL" clId="{F5053E35-50AC-4CCC-8427-81BECA6F8D38}" dt="2022-11-01T15:20:25.617" v="2622" actId="14861"/>
          <ac:picMkLst>
            <pc:docMk/>
            <pc:sldMk cId="3661762343" sldId="262"/>
            <ac:picMk id="9" creationId="{DEEB6685-7126-BBCD-B715-68C838B898C1}"/>
          </ac:picMkLst>
        </pc:picChg>
        <pc:picChg chg="add mod">
          <ac:chgData name="Tony Kemp" userId="e74ade27-7e22-4a00-a733-a2d841931a7f" providerId="ADAL" clId="{F5053E35-50AC-4CCC-8427-81BECA6F8D38}" dt="2022-11-01T15:20:25.617" v="2622" actId="14861"/>
          <ac:picMkLst>
            <pc:docMk/>
            <pc:sldMk cId="3661762343" sldId="262"/>
            <ac:picMk id="10" creationId="{5D92DE74-1162-97BF-CFEE-8776684F8EED}"/>
          </ac:picMkLst>
        </pc:picChg>
        <pc:picChg chg="add mod">
          <ac:chgData name="Tony Kemp" userId="e74ade27-7e22-4a00-a733-a2d841931a7f" providerId="ADAL" clId="{F5053E35-50AC-4CCC-8427-81BECA6F8D38}" dt="2022-11-01T15:20:12.665" v="2620" actId="1076"/>
          <ac:picMkLst>
            <pc:docMk/>
            <pc:sldMk cId="3661762343" sldId="262"/>
            <ac:picMk id="11" creationId="{870179F6-D77A-DF0D-8140-61785245492A}"/>
          </ac:picMkLst>
        </pc:picChg>
        <pc:picChg chg="add mod">
          <ac:chgData name="Tony Kemp" userId="e74ade27-7e22-4a00-a733-a2d841931a7f" providerId="ADAL" clId="{F5053E35-50AC-4CCC-8427-81BECA6F8D38}" dt="2022-11-01T15:20:49.124" v="2629" actId="1076"/>
          <ac:picMkLst>
            <pc:docMk/>
            <pc:sldMk cId="3661762343" sldId="262"/>
            <ac:picMk id="4098" creationId="{85983DEE-7A1B-77A0-D61B-2DE2DA5493DC}"/>
          </ac:picMkLst>
        </pc:picChg>
      </pc:sldChg>
      <pc:sldChg chg="addSp delSp modSp mod modAnim">
        <pc:chgData name="Tony Kemp" userId="e74ade27-7e22-4a00-a733-a2d841931a7f" providerId="ADAL" clId="{F5053E35-50AC-4CCC-8427-81BECA6F8D38}" dt="2022-11-01T15:14:17.176" v="2198" actId="478"/>
        <pc:sldMkLst>
          <pc:docMk/>
          <pc:sldMk cId="1287683968" sldId="268"/>
        </pc:sldMkLst>
        <pc:spChg chg="add mod">
          <ac:chgData name="Tony Kemp" userId="e74ade27-7e22-4a00-a733-a2d841931a7f" providerId="ADAL" clId="{F5053E35-50AC-4CCC-8427-81BECA6F8D38}" dt="2022-11-01T14:58:42.427" v="1626" actId="1076"/>
          <ac:spMkLst>
            <pc:docMk/>
            <pc:sldMk cId="1287683968" sldId="268"/>
            <ac:spMk id="2" creationId="{98AB49D4-DAB2-C678-EF18-05422A8B68F6}"/>
          </ac:spMkLst>
        </pc:spChg>
        <pc:spChg chg="add mod">
          <ac:chgData name="Tony Kemp" userId="e74ade27-7e22-4a00-a733-a2d841931a7f" providerId="ADAL" clId="{F5053E35-50AC-4CCC-8427-81BECA6F8D38}" dt="2022-11-01T15:04:05.525" v="1873" actId="1076"/>
          <ac:spMkLst>
            <pc:docMk/>
            <pc:sldMk cId="1287683968" sldId="268"/>
            <ac:spMk id="3" creationId="{B6B0F4E1-8500-CDEE-CAD6-680048F48FB5}"/>
          </ac:spMkLst>
        </pc:spChg>
        <pc:spChg chg="mod">
          <ac:chgData name="Tony Kemp" userId="e74ade27-7e22-4a00-a733-a2d841931a7f" providerId="ADAL" clId="{F5053E35-50AC-4CCC-8427-81BECA6F8D38}" dt="2022-11-01T15:03:36.386" v="1867" actId="14100"/>
          <ac:spMkLst>
            <pc:docMk/>
            <pc:sldMk cId="1287683968" sldId="268"/>
            <ac:spMk id="4" creationId="{00000000-0000-0000-0000-000000000000}"/>
          </ac:spMkLst>
        </pc:spChg>
        <pc:spChg chg="add del mod">
          <ac:chgData name="Tony Kemp" userId="e74ade27-7e22-4a00-a733-a2d841931a7f" providerId="ADAL" clId="{F5053E35-50AC-4CCC-8427-81BECA6F8D38}" dt="2022-11-01T14:59:23.759" v="1638"/>
          <ac:spMkLst>
            <pc:docMk/>
            <pc:sldMk cId="1287683968" sldId="268"/>
            <ac:spMk id="5" creationId="{AC19FAFC-2E24-1123-6E43-F9A4DEF94970}"/>
          </ac:spMkLst>
        </pc:spChg>
        <pc:spChg chg="add mod">
          <ac:chgData name="Tony Kemp" userId="e74ade27-7e22-4a00-a733-a2d841931a7f" providerId="ADAL" clId="{F5053E35-50AC-4CCC-8427-81BECA6F8D38}" dt="2022-11-01T15:02:12.272" v="1859" actId="14100"/>
          <ac:spMkLst>
            <pc:docMk/>
            <pc:sldMk cId="1287683968" sldId="268"/>
            <ac:spMk id="6" creationId="{A9CEF6C6-4155-571C-4322-B134F90DF891}"/>
          </ac:spMkLst>
        </pc:spChg>
        <pc:spChg chg="add">
          <ac:chgData name="Tony Kemp" userId="e74ade27-7e22-4a00-a733-a2d841931a7f" providerId="ADAL" clId="{F5053E35-50AC-4CCC-8427-81BECA6F8D38}" dt="2022-11-01T15:04:20.832" v="1875"/>
          <ac:spMkLst>
            <pc:docMk/>
            <pc:sldMk cId="1287683968" sldId="268"/>
            <ac:spMk id="7" creationId="{5E10E60C-B245-E36A-5EB1-F0320B533845}"/>
          </ac:spMkLst>
        </pc:spChg>
        <pc:spChg chg="add mod">
          <ac:chgData name="Tony Kemp" userId="e74ade27-7e22-4a00-a733-a2d841931a7f" providerId="ADAL" clId="{F5053E35-50AC-4CCC-8427-81BECA6F8D38}" dt="2022-11-01T15:08:46.144" v="2193" actId="14100"/>
          <ac:spMkLst>
            <pc:docMk/>
            <pc:sldMk cId="1287683968" sldId="268"/>
            <ac:spMk id="9" creationId="{E694B051-2A02-1269-0AAF-A31B6196F20D}"/>
          </ac:spMkLst>
        </pc:spChg>
        <pc:picChg chg="add mod">
          <ac:chgData name="Tony Kemp" userId="e74ade27-7e22-4a00-a733-a2d841931a7f" providerId="ADAL" clId="{F5053E35-50AC-4CCC-8427-81BECA6F8D38}" dt="2022-11-01T15:07:03.245" v="2119" actId="1076"/>
          <ac:picMkLst>
            <pc:docMk/>
            <pc:sldMk cId="1287683968" sldId="268"/>
            <ac:picMk id="8" creationId="{32199946-61A3-42D2-D657-641B273E47F7}"/>
          </ac:picMkLst>
        </pc:picChg>
        <pc:picChg chg="add mod">
          <ac:chgData name="Tony Kemp" userId="e74ade27-7e22-4a00-a733-a2d841931a7f" providerId="ADAL" clId="{F5053E35-50AC-4CCC-8427-81BECA6F8D38}" dt="2022-11-01T15:04:07.803" v="1874" actId="1076"/>
          <ac:picMkLst>
            <pc:docMk/>
            <pc:sldMk cId="1287683968" sldId="268"/>
            <ac:picMk id="3074" creationId="{EC196A2D-4911-74CB-B85E-DAD470F4707F}"/>
          </ac:picMkLst>
        </pc:picChg>
        <pc:picChg chg="add mod">
          <ac:chgData name="Tony Kemp" userId="e74ade27-7e22-4a00-a733-a2d841931a7f" providerId="ADAL" clId="{F5053E35-50AC-4CCC-8427-81BECA6F8D38}" dt="2022-11-01T15:02:06.819" v="1858" actId="208"/>
          <ac:picMkLst>
            <pc:docMk/>
            <pc:sldMk cId="1287683968" sldId="268"/>
            <ac:picMk id="3076" creationId="{CD08F0C0-1B8F-3DA9-CD3C-DD6C430BE130}"/>
          </ac:picMkLst>
        </pc:picChg>
        <pc:cxnChg chg="add del mod">
          <ac:chgData name="Tony Kemp" userId="e74ade27-7e22-4a00-a733-a2d841931a7f" providerId="ADAL" clId="{F5053E35-50AC-4CCC-8427-81BECA6F8D38}" dt="2022-11-01T15:14:17.176" v="2198" actId="478"/>
          <ac:cxnSpMkLst>
            <pc:docMk/>
            <pc:sldMk cId="1287683968" sldId="268"/>
            <ac:cxnSpMk id="11" creationId="{6737B85C-A65B-6430-4C83-E4F24493C2D5}"/>
          </ac:cxnSpMkLst>
        </pc:cxnChg>
      </pc:sldChg>
      <pc:sldChg chg="addSp modSp mod">
        <pc:chgData name="Tony Kemp" userId="e74ade27-7e22-4a00-a733-a2d841931a7f" providerId="ADAL" clId="{F5053E35-50AC-4CCC-8427-81BECA6F8D38}" dt="2022-11-01T14:54:59.596" v="1446" actId="20577"/>
        <pc:sldMkLst>
          <pc:docMk/>
          <pc:sldMk cId="2101518594" sldId="269"/>
        </pc:sldMkLst>
        <pc:spChg chg="mod">
          <ac:chgData name="Tony Kemp" userId="e74ade27-7e22-4a00-a733-a2d841931a7f" providerId="ADAL" clId="{F5053E35-50AC-4CCC-8427-81BECA6F8D38}" dt="2022-11-01T14:48:34.839" v="1108" actId="14100"/>
          <ac:spMkLst>
            <pc:docMk/>
            <pc:sldMk cId="2101518594" sldId="269"/>
            <ac:spMk id="2" creationId="{00000000-0000-0000-0000-000000000000}"/>
          </ac:spMkLst>
        </pc:spChg>
        <pc:spChg chg="add mod">
          <ac:chgData name="Tony Kemp" userId="e74ade27-7e22-4a00-a733-a2d841931a7f" providerId="ADAL" clId="{F5053E35-50AC-4CCC-8427-81BECA6F8D38}" dt="2022-11-01T14:50:11.052" v="1209" actId="14100"/>
          <ac:spMkLst>
            <pc:docMk/>
            <pc:sldMk cId="2101518594" sldId="269"/>
            <ac:spMk id="3" creationId="{84B69B00-C2A7-E206-8D0D-9010405DF160}"/>
          </ac:spMkLst>
        </pc:spChg>
        <pc:spChg chg="add mod">
          <ac:chgData name="Tony Kemp" userId="e74ade27-7e22-4a00-a733-a2d841931a7f" providerId="ADAL" clId="{F5053E35-50AC-4CCC-8427-81BECA6F8D38}" dt="2022-11-01T14:54:59.596" v="1446" actId="20577"/>
          <ac:spMkLst>
            <pc:docMk/>
            <pc:sldMk cId="2101518594" sldId="269"/>
            <ac:spMk id="4" creationId="{BFABC2E0-D113-D4EB-E9DA-36931BEF7A9D}"/>
          </ac:spMkLst>
        </pc:spChg>
        <pc:spChg chg="mod">
          <ac:chgData name="Tony Kemp" userId="e74ade27-7e22-4a00-a733-a2d841931a7f" providerId="ADAL" clId="{F5053E35-50AC-4CCC-8427-81BECA6F8D38}" dt="2022-11-01T14:48:23.071" v="1105" actId="14100"/>
          <ac:spMkLst>
            <pc:docMk/>
            <pc:sldMk cId="2101518594" sldId="269"/>
            <ac:spMk id="5" creationId="{00000000-0000-0000-0000-000000000000}"/>
          </ac:spMkLst>
        </pc:spChg>
        <pc:picChg chg="add mod">
          <ac:chgData name="Tony Kemp" userId="e74ade27-7e22-4a00-a733-a2d841931a7f" providerId="ADAL" clId="{F5053E35-50AC-4CCC-8427-81BECA6F8D38}" dt="2022-11-01T14:48:25.795" v="1106" actId="14100"/>
          <ac:picMkLst>
            <pc:docMk/>
            <pc:sldMk cId="2101518594" sldId="269"/>
            <ac:picMk id="2050" creationId="{C02CD355-8D94-9D38-6769-8D48A216A3F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01972-0F9C-4770-A4F6-456B3365344F}" type="datetimeFigureOut">
              <a:rPr lang="en-GB" smtClean="0"/>
              <a:t>01/11/2022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146F5-286A-4DFE-BB08-0AD20A0C835E}" type="slidenum">
              <a:rPr lang="en-GB" smtClean="0"/>
              <a:t>‹#›</a:t>
            </a:fld>
            <a:endParaRPr lang="en-GB"/>
          </a:p>
        </p:txBody>
      </p:sp>
    </p:spTree>
    <p:extLst>
      <p:ext uri="{BB962C8B-B14F-4D97-AF65-F5344CB8AC3E}">
        <p14:creationId xmlns:p14="http://schemas.microsoft.com/office/powerpoint/2010/main" val="339372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may</a:t>
            </a:r>
            <a:r>
              <a:rPr lang="en-GB" baseline="0" dirty="0"/>
              <a:t> be worth mentioning here that given the scientific evidence, everyone should be bothered out of self interest. However, this lesson looks at the religious reasons that we should be bothered.</a:t>
            </a:r>
            <a:endParaRPr lang="en-GB" dirty="0"/>
          </a:p>
        </p:txBody>
      </p:sp>
      <p:sp>
        <p:nvSpPr>
          <p:cNvPr id="4" name="Slide Number Placeholder 3"/>
          <p:cNvSpPr>
            <a:spLocks noGrp="1"/>
          </p:cNvSpPr>
          <p:nvPr>
            <p:ph type="sldNum" sz="quarter" idx="10"/>
          </p:nvPr>
        </p:nvSpPr>
        <p:spPr/>
        <p:txBody>
          <a:bodyPr/>
          <a:lstStyle/>
          <a:p>
            <a:fld id="{3E7146F5-286A-4DFE-BB08-0AD20A0C835E}" type="slidenum">
              <a:rPr lang="en-GB" smtClean="0"/>
              <a:t>3</a:t>
            </a:fld>
            <a:endParaRPr lang="en-GB"/>
          </a:p>
        </p:txBody>
      </p:sp>
    </p:spTree>
    <p:extLst>
      <p:ext uri="{BB962C8B-B14F-4D97-AF65-F5344CB8AC3E}">
        <p14:creationId xmlns:p14="http://schemas.microsoft.com/office/powerpoint/2010/main" val="309771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Write some of</a:t>
            </a:r>
            <a:r>
              <a:rPr lang="en-GB" baseline="0" dirty="0"/>
              <a:t> the ideas on the board. E.g. Fair, strong, wise, committed, has a duty to subjects, caring…</a:t>
            </a:r>
            <a:endParaRPr lang="en-GB" dirty="0"/>
          </a:p>
        </p:txBody>
      </p:sp>
      <p:sp>
        <p:nvSpPr>
          <p:cNvPr id="4" name="Slide Number Placeholder 3"/>
          <p:cNvSpPr>
            <a:spLocks noGrp="1"/>
          </p:cNvSpPr>
          <p:nvPr>
            <p:ph type="sldNum" sz="quarter" idx="10"/>
          </p:nvPr>
        </p:nvSpPr>
        <p:spPr/>
        <p:txBody>
          <a:bodyPr/>
          <a:lstStyle/>
          <a:p>
            <a:fld id="{3E7146F5-286A-4DFE-BB08-0AD20A0C835E}" type="slidenum">
              <a:rPr lang="en-GB" smtClean="0"/>
              <a:t>4</a:t>
            </a:fld>
            <a:endParaRPr lang="en-GB"/>
          </a:p>
        </p:txBody>
      </p:sp>
    </p:spTree>
    <p:extLst>
      <p:ext uri="{BB962C8B-B14F-4D97-AF65-F5344CB8AC3E}">
        <p14:creationId xmlns:p14="http://schemas.microsoft.com/office/powerpoint/2010/main" val="203673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6F5-286A-4DFE-BB08-0AD20A0C835E}" type="slidenum">
              <a:rPr lang="en-GB" smtClean="0"/>
              <a:t>7</a:t>
            </a:fld>
            <a:endParaRPr lang="en-GB"/>
          </a:p>
        </p:txBody>
      </p:sp>
    </p:spTree>
    <p:extLst>
      <p:ext uri="{BB962C8B-B14F-4D97-AF65-F5344CB8AC3E}">
        <p14:creationId xmlns:p14="http://schemas.microsoft.com/office/powerpoint/2010/main" val="2700935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6F5-286A-4DFE-BB08-0AD20A0C835E}" type="slidenum">
              <a:rPr lang="en-GB" smtClean="0"/>
              <a:t>8</a:t>
            </a:fld>
            <a:endParaRPr lang="en-GB"/>
          </a:p>
        </p:txBody>
      </p:sp>
    </p:spTree>
    <p:extLst>
      <p:ext uri="{BB962C8B-B14F-4D97-AF65-F5344CB8AC3E}">
        <p14:creationId xmlns:p14="http://schemas.microsoft.com/office/powerpoint/2010/main" val="4147608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5689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358351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407149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582303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9A9F13-0413-47F4-84E7-8454A2CF224E}" type="datetimeFigureOut">
              <a:rPr lang="en-GB" smtClean="0"/>
              <a:t>01/11/2022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4002259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A9A9F13-0413-47F4-84E7-8454A2CF224E}" type="datetimeFigureOut">
              <a:rPr lang="en-GB" smtClean="0"/>
              <a:t>01/11/2022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379431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A9A9F13-0413-47F4-84E7-8454A2CF224E}" type="datetimeFigureOut">
              <a:rPr lang="en-GB" smtClean="0"/>
              <a:t>01/11/2022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455732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A9A9F13-0413-47F4-84E7-8454A2CF224E}" type="datetimeFigureOut">
              <a:rPr lang="en-GB" smtClean="0"/>
              <a:t>01/11/2022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299612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A9F13-0413-47F4-84E7-8454A2CF224E}" type="datetimeFigureOut">
              <a:rPr lang="en-GB" smtClean="0"/>
              <a:t>01/11/2022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29714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9A9F13-0413-47F4-84E7-8454A2CF224E}" type="datetimeFigureOut">
              <a:rPr lang="en-GB" smtClean="0"/>
              <a:t>01/11/2022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55280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9A9F13-0413-47F4-84E7-8454A2CF224E}" type="datetimeFigureOut">
              <a:rPr lang="en-GB" smtClean="0"/>
              <a:t>01/11/2022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9033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9A9F13-0413-47F4-84E7-8454A2CF224E}" type="datetimeFigureOut">
              <a:rPr lang="en-GB" smtClean="0"/>
              <a:t>01/11/2022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535F7-9CA6-4DE2-9A2A-7F25D31F0193}" type="slidenum">
              <a:rPr lang="en-GB" smtClean="0"/>
              <a:t>‹#›</a:t>
            </a:fld>
            <a:endParaRPr lang="en-GB"/>
          </a:p>
        </p:txBody>
      </p:sp>
    </p:spTree>
    <p:extLst>
      <p:ext uri="{BB962C8B-B14F-4D97-AF65-F5344CB8AC3E}">
        <p14:creationId xmlns:p14="http://schemas.microsoft.com/office/powerpoint/2010/main" val="2328770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740637"/>
          </a:xfrm>
        </p:spPr>
        <p:txBody>
          <a:bodyPr>
            <a:normAutofit/>
          </a:bodyPr>
          <a:lstStyle/>
          <a:p>
            <a:r>
              <a:rPr lang="en-GB" sz="4400" dirty="0"/>
              <a:t>What are these images trying to show?</a:t>
            </a:r>
          </a:p>
        </p:txBody>
      </p:sp>
      <p:sp>
        <p:nvSpPr>
          <p:cNvPr id="3" name="Subtitle 2"/>
          <p:cNvSpPr>
            <a:spLocks noGrp="1"/>
          </p:cNvSpPr>
          <p:nvPr>
            <p:ph type="subTitle" idx="1"/>
          </p:nvPr>
        </p:nvSpPr>
        <p:spPr>
          <a:xfrm>
            <a:off x="1" y="4034767"/>
            <a:ext cx="6184490" cy="770709"/>
          </a:xfrm>
          <a:solidFill>
            <a:schemeClr val="accent1">
              <a:lumMod val="20000"/>
              <a:lumOff val="80000"/>
            </a:schemeClr>
          </a:solidFill>
        </p:spPr>
        <p:txBody>
          <a:bodyPr/>
          <a:lstStyle/>
          <a:p>
            <a:r>
              <a:rPr lang="en-GB" dirty="0"/>
              <a:t>These pictures show the impact of climate change. We know there are lots more as well.</a:t>
            </a:r>
          </a:p>
        </p:txBody>
      </p:sp>
      <p:sp>
        <p:nvSpPr>
          <p:cNvPr id="4" name="AutoShape 2" descr="Sydney floods: Two killed and thousands forced to evacuate - BBC New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26" name="Picture 2" descr="Effects | Facts – Climate Change: Vital Signs of the Planet">
            <a:extLst>
              <a:ext uri="{FF2B5EF4-FFF2-40B4-BE49-F238E27FC236}">
                <a16:creationId xmlns:a16="http://schemas.microsoft.com/office/drawing/2014/main" id="{98827D43-AD15-535E-13C6-0D6F3811E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40637"/>
            <a:ext cx="6184490" cy="31234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evidence exists that Earth is warming and that humans are the main  cause? | NOAA Climate.gov">
            <a:extLst>
              <a:ext uri="{FF2B5EF4-FFF2-40B4-BE49-F238E27FC236}">
                <a16:creationId xmlns:a16="http://schemas.microsoft.com/office/drawing/2014/main" id="{03D46DF1-6C58-FE9C-F94B-C82A15080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490" y="911327"/>
            <a:ext cx="5905500" cy="295275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BB63FAEA-85C1-1F57-855F-8ED8A27814CC}"/>
              </a:ext>
            </a:extLst>
          </p:cNvPr>
          <p:cNvSpPr txBox="1">
            <a:spLocks/>
          </p:cNvSpPr>
          <p:nvPr/>
        </p:nvSpPr>
        <p:spPr>
          <a:xfrm>
            <a:off x="6184490" y="4034767"/>
            <a:ext cx="6007509" cy="770709"/>
          </a:xfrm>
          <a:prstGeom prst="rect">
            <a:avLst/>
          </a:prstGeom>
          <a:solidFill>
            <a:schemeClr val="accent4">
              <a:lumMod val="20000"/>
              <a:lumOff val="8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This image shows the evidence of climate change being caused by humans.</a:t>
            </a:r>
          </a:p>
        </p:txBody>
      </p:sp>
      <p:sp>
        <p:nvSpPr>
          <p:cNvPr id="6" name="Subtitle 2">
            <a:extLst>
              <a:ext uri="{FF2B5EF4-FFF2-40B4-BE49-F238E27FC236}">
                <a16:creationId xmlns:a16="http://schemas.microsoft.com/office/drawing/2014/main" id="{C715A4A0-DEBA-56E3-8823-67BBAE7999E5}"/>
              </a:ext>
            </a:extLst>
          </p:cNvPr>
          <p:cNvSpPr txBox="1">
            <a:spLocks/>
          </p:cNvSpPr>
          <p:nvPr/>
        </p:nvSpPr>
        <p:spPr>
          <a:xfrm>
            <a:off x="3003755" y="5175964"/>
            <a:ext cx="6184490" cy="1136346"/>
          </a:xfrm>
          <a:prstGeom prst="rect">
            <a:avLst/>
          </a:prstGeom>
          <a:solidFill>
            <a:schemeClr val="accent6">
              <a:lumMod val="40000"/>
              <a:lumOff val="60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dirty="0"/>
              <a:t>Together, these images should give us a reason to change our behaviour to slow climate change.</a:t>
            </a:r>
          </a:p>
        </p:txBody>
      </p:sp>
    </p:spTree>
    <p:extLst>
      <p:ext uri="{BB962C8B-B14F-4D97-AF65-F5344CB8AC3E}">
        <p14:creationId xmlns:p14="http://schemas.microsoft.com/office/powerpoint/2010/main" val="275456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6714" y="0"/>
            <a:ext cx="10774401" cy="758281"/>
          </a:xfrm>
          <a:solidFill>
            <a:schemeClr val="accent5">
              <a:lumMod val="60000"/>
              <a:lumOff val="40000"/>
            </a:schemeClr>
          </a:solidFill>
        </p:spPr>
        <p:txBody>
          <a:bodyPr>
            <a:normAutofit/>
          </a:bodyPr>
          <a:lstStyle/>
          <a:p>
            <a:r>
              <a:rPr lang="en-GB" sz="2800" u="sng" dirty="0"/>
              <a:t>Success criteria 3</a:t>
            </a:r>
            <a:r>
              <a:rPr lang="en-GB" sz="2800" dirty="0"/>
              <a:t>: To understand some Buddhist responses.</a:t>
            </a:r>
          </a:p>
        </p:txBody>
      </p:sp>
      <p:sp>
        <p:nvSpPr>
          <p:cNvPr id="2" name="Rounded Rectangle 6">
            <a:extLst>
              <a:ext uri="{FF2B5EF4-FFF2-40B4-BE49-F238E27FC236}">
                <a16:creationId xmlns:a16="http://schemas.microsoft.com/office/drawing/2014/main" id="{98AB49D4-DAB2-C678-EF18-05422A8B68F6}"/>
              </a:ext>
            </a:extLst>
          </p:cNvPr>
          <p:cNvSpPr/>
          <p:nvPr/>
        </p:nvSpPr>
        <p:spPr>
          <a:xfrm>
            <a:off x="116714" y="847726"/>
            <a:ext cx="2285568" cy="2581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There are other reasons why Buddhists may want to reduce climate change. Write these down as we go through them…</a:t>
            </a:r>
          </a:p>
        </p:txBody>
      </p:sp>
      <p:pic>
        <p:nvPicPr>
          <p:cNvPr id="3074" name="Picture 2" descr="Ahimsa: How To Practice Kindness Every Day - Insight Timer Blog">
            <a:extLst>
              <a:ext uri="{FF2B5EF4-FFF2-40B4-BE49-F238E27FC236}">
                <a16:creationId xmlns:a16="http://schemas.microsoft.com/office/drawing/2014/main" id="{EC196A2D-4911-74CB-B85E-DAD470F47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56" r="10226"/>
          <a:stretch/>
        </p:blipFill>
        <p:spPr bwMode="auto">
          <a:xfrm>
            <a:off x="2481274" y="847726"/>
            <a:ext cx="4100052" cy="258127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3" name="Rounded Rectangle 6">
            <a:extLst>
              <a:ext uri="{FF2B5EF4-FFF2-40B4-BE49-F238E27FC236}">
                <a16:creationId xmlns:a16="http://schemas.microsoft.com/office/drawing/2014/main" id="{B6B0F4E1-8500-CDEE-CAD6-680048F48FB5}"/>
              </a:ext>
            </a:extLst>
          </p:cNvPr>
          <p:cNvSpPr/>
          <p:nvPr/>
        </p:nvSpPr>
        <p:spPr>
          <a:xfrm>
            <a:off x="6660318" y="847726"/>
            <a:ext cx="2998409" cy="258127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u="sng" dirty="0">
                <a:solidFill>
                  <a:schemeClr val="tx1"/>
                </a:solidFill>
              </a:rPr>
              <a:t>Ahimsa</a:t>
            </a:r>
            <a:r>
              <a:rPr lang="en-GB" sz="2800" dirty="0">
                <a:solidFill>
                  <a:schemeClr val="tx1"/>
                </a:solidFill>
              </a:rPr>
              <a:t> is </a:t>
            </a:r>
            <a:r>
              <a:rPr lang="en-US" sz="2800" dirty="0">
                <a:solidFill>
                  <a:schemeClr val="tx1"/>
                </a:solidFill>
              </a:rPr>
              <a:t>the ethical principle of not causing harm to other living things.</a:t>
            </a:r>
            <a:endParaRPr lang="en-GB" sz="2800" dirty="0">
              <a:solidFill>
                <a:schemeClr val="tx1"/>
              </a:solidFill>
            </a:endParaRPr>
          </a:p>
        </p:txBody>
      </p:sp>
      <p:sp>
        <p:nvSpPr>
          <p:cNvPr id="6" name="TextBox 5">
            <a:extLst>
              <a:ext uri="{FF2B5EF4-FFF2-40B4-BE49-F238E27FC236}">
                <a16:creationId xmlns:a16="http://schemas.microsoft.com/office/drawing/2014/main" id="{A9CEF6C6-4155-571C-4322-B134F90DF891}"/>
              </a:ext>
            </a:extLst>
          </p:cNvPr>
          <p:cNvSpPr txBox="1"/>
          <p:nvPr/>
        </p:nvSpPr>
        <p:spPr>
          <a:xfrm>
            <a:off x="116714" y="3578942"/>
            <a:ext cx="3531054" cy="3046988"/>
          </a:xfrm>
          <a:prstGeom prst="rect">
            <a:avLst/>
          </a:prstGeom>
          <a:noFill/>
          <a:ln>
            <a:solidFill>
              <a:schemeClr val="tx1"/>
            </a:solidFill>
          </a:ln>
        </p:spPr>
        <p:txBody>
          <a:bodyPr wrap="square" rtlCol="0">
            <a:spAutoFit/>
          </a:bodyPr>
          <a:lstStyle/>
          <a:p>
            <a:r>
              <a:rPr lang="en-GB" sz="2400" dirty="0"/>
              <a:t>The first of the Five Precepts in Buddhism is to avoid harming/killing other living things.</a:t>
            </a:r>
          </a:p>
          <a:p>
            <a:r>
              <a:rPr lang="en-GB" sz="2400" dirty="0"/>
              <a:t>By damaging the planet, we are harming other living things and their habitat/homes.</a:t>
            </a:r>
          </a:p>
        </p:txBody>
      </p:sp>
      <p:pic>
        <p:nvPicPr>
          <p:cNvPr id="3076" name="Picture 4" descr="How can habitat loss affect animal welfare? – RSPCA Knowledgebase">
            <a:extLst>
              <a:ext uri="{FF2B5EF4-FFF2-40B4-BE49-F238E27FC236}">
                <a16:creationId xmlns:a16="http://schemas.microsoft.com/office/drawing/2014/main" id="{CD08F0C0-1B8F-3DA9-CD3C-DD6C430BE1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510"/>
          <a:stretch/>
        </p:blipFill>
        <p:spPr bwMode="auto">
          <a:xfrm>
            <a:off x="3647768" y="3578943"/>
            <a:ext cx="2933558" cy="30469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AutoShape 6" descr="Noble Eightfold Path | Psychology Wiki | Fandom">
            <a:extLst>
              <a:ext uri="{FF2B5EF4-FFF2-40B4-BE49-F238E27FC236}">
                <a16:creationId xmlns:a16="http://schemas.microsoft.com/office/drawing/2014/main" id="{5E10E60C-B245-E36A-5EB1-F0320B5338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a:extLst>
              <a:ext uri="{FF2B5EF4-FFF2-40B4-BE49-F238E27FC236}">
                <a16:creationId xmlns:a16="http://schemas.microsoft.com/office/drawing/2014/main" id="{32199946-61A3-42D2-D657-641B273E47F7}"/>
              </a:ext>
            </a:extLst>
          </p:cNvPr>
          <p:cNvPicPr>
            <a:picLocks noChangeAspect="1"/>
          </p:cNvPicPr>
          <p:nvPr/>
        </p:nvPicPr>
        <p:blipFill>
          <a:blip r:embed="rId4"/>
          <a:stretch>
            <a:fillRect/>
          </a:stretch>
        </p:blipFill>
        <p:spPr>
          <a:xfrm>
            <a:off x="10033545" y="1479294"/>
            <a:ext cx="2225009" cy="2225009"/>
          </a:xfrm>
          <a:prstGeom prst="rect">
            <a:avLst/>
          </a:prstGeom>
        </p:spPr>
      </p:pic>
      <p:sp>
        <p:nvSpPr>
          <p:cNvPr id="9" name="TextBox 8">
            <a:extLst>
              <a:ext uri="{FF2B5EF4-FFF2-40B4-BE49-F238E27FC236}">
                <a16:creationId xmlns:a16="http://schemas.microsoft.com/office/drawing/2014/main" id="{E694B051-2A02-1269-0AAF-A31B6196F20D}"/>
              </a:ext>
            </a:extLst>
          </p:cNvPr>
          <p:cNvSpPr txBox="1"/>
          <p:nvPr/>
        </p:nvSpPr>
        <p:spPr>
          <a:xfrm>
            <a:off x="6956144" y="3578942"/>
            <a:ext cx="5119142" cy="3139321"/>
          </a:xfrm>
          <a:prstGeom prst="rect">
            <a:avLst/>
          </a:prstGeom>
          <a:noFill/>
          <a:ln>
            <a:solidFill>
              <a:schemeClr val="tx1"/>
            </a:solidFill>
          </a:ln>
        </p:spPr>
        <p:txBody>
          <a:bodyPr wrap="square" rtlCol="0">
            <a:spAutoFit/>
          </a:bodyPr>
          <a:lstStyle/>
          <a:p>
            <a:r>
              <a:rPr lang="en-GB" sz="2200" dirty="0"/>
              <a:t>The Noble Eightfold Path sets out what a Buddhist should do to achieve enlightenment (understanding) and escape rebirth. </a:t>
            </a:r>
          </a:p>
          <a:p>
            <a:r>
              <a:rPr lang="en-GB" sz="2200" dirty="0"/>
              <a:t>The parts that link to the environment strongly are: right intention, right action,  and right livelihood.</a:t>
            </a:r>
          </a:p>
          <a:p>
            <a:r>
              <a:rPr lang="en-GB" sz="2200" dirty="0"/>
              <a:t>Intentionally damaging the earth would clash with these.</a:t>
            </a:r>
          </a:p>
        </p:txBody>
      </p:sp>
    </p:spTree>
    <p:extLst>
      <p:ext uri="{BB962C8B-B14F-4D97-AF65-F5344CB8AC3E}">
        <p14:creationId xmlns:p14="http://schemas.microsoft.com/office/powerpoint/2010/main" val="128768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271" y="183639"/>
            <a:ext cx="9203974" cy="3936078"/>
          </a:xfrm>
          <a:solidFill>
            <a:schemeClr val="accent1">
              <a:lumMod val="20000"/>
              <a:lumOff val="80000"/>
            </a:schemeClr>
          </a:solidFill>
        </p:spPr>
        <p:txBody>
          <a:bodyPr>
            <a:normAutofit/>
          </a:bodyPr>
          <a:lstStyle/>
          <a:p>
            <a:pPr marL="0" indent="0">
              <a:buNone/>
            </a:pPr>
            <a:r>
              <a:rPr lang="en-GB" sz="2400" dirty="0"/>
              <a:t>Thinking about today’s lesson, what do you think?</a:t>
            </a:r>
          </a:p>
          <a:p>
            <a:pPr marL="0" indent="0">
              <a:buNone/>
            </a:pPr>
            <a:endParaRPr lang="en-GB" sz="2400" dirty="0"/>
          </a:p>
          <a:p>
            <a:pPr marL="0" indent="0">
              <a:buNone/>
            </a:pPr>
            <a:r>
              <a:rPr lang="en-GB" sz="2400" dirty="0"/>
              <a:t>Write a paragraph explaining your point of view.</a:t>
            </a:r>
          </a:p>
          <a:p>
            <a:pPr marL="0" indent="0">
              <a:buNone/>
            </a:pPr>
            <a:endParaRPr lang="en-GB" sz="2400" dirty="0"/>
          </a:p>
          <a:p>
            <a:pPr marL="0" indent="0">
              <a:buNone/>
            </a:pPr>
            <a:r>
              <a:rPr lang="en-GB" sz="2400" dirty="0"/>
              <a:t>-Should we all change our behaviour to slow climate change?</a:t>
            </a:r>
          </a:p>
          <a:p>
            <a:pPr marL="0" indent="0">
              <a:buNone/>
            </a:pPr>
            <a:r>
              <a:rPr lang="en-GB" sz="2400" dirty="0"/>
              <a:t>-Why should we change? Or if not, why not?</a:t>
            </a:r>
          </a:p>
          <a:p>
            <a:pPr marL="0" indent="0">
              <a:buNone/>
            </a:pPr>
            <a:r>
              <a:rPr lang="en-GB" sz="2400" dirty="0"/>
              <a:t>-To what extent should we change? </a:t>
            </a:r>
          </a:p>
          <a:p>
            <a:pPr marL="0" indent="0">
              <a:buNone/>
            </a:pPr>
            <a:r>
              <a:rPr lang="en-GB" sz="2400" dirty="0"/>
              <a:t>E.g. should we all become vegetarian, stop flying. How far should we go?</a:t>
            </a:r>
          </a:p>
          <a:p>
            <a:pPr marL="0" indent="0">
              <a:buNone/>
            </a:pPr>
            <a:endParaRPr lang="en-GB" sz="2400" dirty="0"/>
          </a:p>
          <a:p>
            <a:pPr marL="0" indent="0">
              <a:buNone/>
            </a:pPr>
            <a:endParaRPr lang="en-GB" sz="2400" dirty="0"/>
          </a:p>
        </p:txBody>
      </p:sp>
      <p:pic>
        <p:nvPicPr>
          <p:cNvPr id="4098" name="Picture 2" descr="You could be better at thinking in daily life, here's how | Think">
            <a:extLst>
              <a:ext uri="{FF2B5EF4-FFF2-40B4-BE49-F238E27FC236}">
                <a16:creationId xmlns:a16="http://schemas.microsoft.com/office/drawing/2014/main" id="{85983DEE-7A1B-77A0-D61B-2DE2DA549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2671" y="181856"/>
            <a:ext cx="4098837" cy="256177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D39185F-919E-0E3D-9BE0-4D48D16516B9}"/>
              </a:ext>
            </a:extLst>
          </p:cNvPr>
          <p:cNvPicPr>
            <a:picLocks noChangeAspect="1"/>
          </p:cNvPicPr>
          <p:nvPr/>
        </p:nvPicPr>
        <p:blipFill>
          <a:blip r:embed="rId3"/>
          <a:stretch>
            <a:fillRect/>
          </a:stretch>
        </p:blipFill>
        <p:spPr>
          <a:xfrm>
            <a:off x="189271" y="4385064"/>
            <a:ext cx="1993377" cy="1492020"/>
          </a:xfrm>
          <a:prstGeom prst="rect">
            <a:avLst/>
          </a:prstGeom>
          <a:effectLst>
            <a:softEdge rad="31750"/>
          </a:effectLst>
        </p:spPr>
      </p:pic>
      <p:pic>
        <p:nvPicPr>
          <p:cNvPr id="7" name="Picture 6">
            <a:extLst>
              <a:ext uri="{FF2B5EF4-FFF2-40B4-BE49-F238E27FC236}">
                <a16:creationId xmlns:a16="http://schemas.microsoft.com/office/drawing/2014/main" id="{C66A7A29-BE7E-9FA8-2724-D28F0F672FC3}"/>
              </a:ext>
            </a:extLst>
          </p:cNvPr>
          <p:cNvPicPr>
            <a:picLocks noChangeAspect="1"/>
          </p:cNvPicPr>
          <p:nvPr/>
        </p:nvPicPr>
        <p:blipFill>
          <a:blip r:embed="rId4"/>
          <a:stretch>
            <a:fillRect/>
          </a:stretch>
        </p:blipFill>
        <p:spPr>
          <a:xfrm>
            <a:off x="2426587" y="4765758"/>
            <a:ext cx="1866553" cy="1869274"/>
          </a:xfrm>
          <a:prstGeom prst="rect">
            <a:avLst/>
          </a:prstGeom>
          <a:effectLst>
            <a:softEdge rad="31750"/>
          </a:effectLst>
        </p:spPr>
      </p:pic>
      <p:pic>
        <p:nvPicPr>
          <p:cNvPr id="9" name="Picture 8">
            <a:extLst>
              <a:ext uri="{FF2B5EF4-FFF2-40B4-BE49-F238E27FC236}">
                <a16:creationId xmlns:a16="http://schemas.microsoft.com/office/drawing/2014/main" id="{DEEB6685-7126-BBCD-B715-68C838B898C1}"/>
              </a:ext>
            </a:extLst>
          </p:cNvPr>
          <p:cNvPicPr>
            <a:picLocks noChangeAspect="1"/>
          </p:cNvPicPr>
          <p:nvPr/>
        </p:nvPicPr>
        <p:blipFill>
          <a:blip r:embed="rId5"/>
          <a:stretch>
            <a:fillRect/>
          </a:stretch>
        </p:blipFill>
        <p:spPr>
          <a:xfrm>
            <a:off x="7498337" y="4500980"/>
            <a:ext cx="1894908" cy="2175164"/>
          </a:xfrm>
          <a:prstGeom prst="rect">
            <a:avLst/>
          </a:prstGeom>
          <a:effectLst>
            <a:softEdge rad="31750"/>
          </a:effectLst>
        </p:spPr>
      </p:pic>
      <p:pic>
        <p:nvPicPr>
          <p:cNvPr id="10" name="Picture 9">
            <a:extLst>
              <a:ext uri="{FF2B5EF4-FFF2-40B4-BE49-F238E27FC236}">
                <a16:creationId xmlns:a16="http://schemas.microsoft.com/office/drawing/2014/main" id="{5D92DE74-1162-97BF-CFEE-8776684F8EED}"/>
              </a:ext>
            </a:extLst>
          </p:cNvPr>
          <p:cNvPicPr>
            <a:picLocks noChangeAspect="1"/>
          </p:cNvPicPr>
          <p:nvPr/>
        </p:nvPicPr>
        <p:blipFill>
          <a:blip r:embed="rId6"/>
          <a:stretch>
            <a:fillRect/>
          </a:stretch>
        </p:blipFill>
        <p:spPr>
          <a:xfrm>
            <a:off x="9692228" y="3389670"/>
            <a:ext cx="1982897" cy="1982897"/>
          </a:xfrm>
          <a:prstGeom prst="rect">
            <a:avLst/>
          </a:prstGeom>
          <a:effectLst>
            <a:softEdge rad="31750"/>
          </a:effectLst>
        </p:spPr>
      </p:pic>
      <p:pic>
        <p:nvPicPr>
          <p:cNvPr id="11" name="Picture 2" descr="Why we should leave old oil rigs in the sea – and why we don't">
            <a:extLst>
              <a:ext uri="{FF2B5EF4-FFF2-40B4-BE49-F238E27FC236}">
                <a16:creationId xmlns:a16="http://schemas.microsoft.com/office/drawing/2014/main" id="{870179F6-D77A-DF0D-8140-6178524549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675" y="4633361"/>
            <a:ext cx="2768126" cy="1557071"/>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762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818017" cy="906917"/>
          </a:xfrm>
        </p:spPr>
        <p:txBody>
          <a:bodyPr/>
          <a:lstStyle/>
          <a:p>
            <a:r>
              <a:rPr lang="en-GB" u="sng" dirty="0"/>
              <a:t>Do now activity…</a:t>
            </a:r>
          </a:p>
        </p:txBody>
      </p:sp>
      <p:sp>
        <p:nvSpPr>
          <p:cNvPr id="3" name="Content Placeholder 2"/>
          <p:cNvSpPr>
            <a:spLocks noGrp="1"/>
          </p:cNvSpPr>
          <p:nvPr>
            <p:ph idx="1"/>
          </p:nvPr>
        </p:nvSpPr>
        <p:spPr>
          <a:xfrm>
            <a:off x="0" y="1098731"/>
            <a:ext cx="4545874" cy="4351338"/>
          </a:xfrm>
        </p:spPr>
        <p:txBody>
          <a:bodyPr/>
          <a:lstStyle/>
          <a:p>
            <a:r>
              <a:rPr lang="en-GB" dirty="0"/>
              <a:t>From last lesson, why do people do things which contribute to climate change?</a:t>
            </a:r>
          </a:p>
          <a:p>
            <a:r>
              <a:rPr lang="en-GB" dirty="0"/>
              <a:t>What’s a Buddhist explanation for people choosing to do bad?</a:t>
            </a:r>
          </a:p>
          <a:p>
            <a:r>
              <a:rPr lang="en-GB" dirty="0"/>
              <a:t>What’s a Christian explanation for people choosing to do bad?</a:t>
            </a:r>
          </a:p>
        </p:txBody>
      </p:sp>
      <p:sp>
        <p:nvSpPr>
          <p:cNvPr id="4" name="Content Placeholder 2"/>
          <p:cNvSpPr txBox="1">
            <a:spLocks/>
          </p:cNvSpPr>
          <p:nvPr/>
        </p:nvSpPr>
        <p:spPr>
          <a:xfrm>
            <a:off x="4747436" y="962274"/>
            <a:ext cx="6422010" cy="4933451"/>
          </a:xfrm>
          <a:prstGeom prst="rect">
            <a:avLst/>
          </a:prstGeom>
          <a:solidFill>
            <a:schemeClr val="accent4">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1. People may act in their own interest or the interest of people around them. E.g. a mayor allowing deforestation because it makes their community money. 2. People may do things that they enjoy, despite knowing they are bad. E.g. eating meat and dairy, buying lots of “stuff”.</a:t>
            </a:r>
          </a:p>
          <a:p>
            <a:r>
              <a:rPr lang="en-GB" dirty="0"/>
              <a:t>The three poisons: greed, ignorance and anger/hatred.</a:t>
            </a:r>
          </a:p>
          <a:p>
            <a:r>
              <a:rPr lang="en-GB" dirty="0"/>
              <a:t>“The fall”. Adam and Eve being tempted describes how we are also tempted.</a:t>
            </a:r>
          </a:p>
        </p:txBody>
      </p:sp>
    </p:spTree>
    <p:extLst>
      <p:ext uri="{BB962C8B-B14F-4D97-AF65-F5344CB8AC3E}">
        <p14:creationId xmlns:p14="http://schemas.microsoft.com/office/powerpoint/2010/main" val="332072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365125"/>
            <a:ext cx="11472863" cy="1325563"/>
          </a:xfrm>
          <a:solidFill>
            <a:schemeClr val="accent1">
              <a:lumMod val="40000"/>
              <a:lumOff val="60000"/>
            </a:schemeClr>
          </a:solidFill>
        </p:spPr>
        <p:txBody>
          <a:bodyPr/>
          <a:lstStyle/>
          <a:p>
            <a:r>
              <a:rPr lang="en-GB" u="sng" dirty="0"/>
              <a:t>Climate Change Lesson 3: Why should we change?</a:t>
            </a:r>
          </a:p>
        </p:txBody>
      </p:sp>
      <p:sp>
        <p:nvSpPr>
          <p:cNvPr id="3" name="Content Placeholder 2"/>
          <p:cNvSpPr>
            <a:spLocks noGrp="1"/>
          </p:cNvSpPr>
          <p:nvPr>
            <p:ph idx="1"/>
          </p:nvPr>
        </p:nvSpPr>
        <p:spPr>
          <a:xfrm>
            <a:off x="342899" y="1690688"/>
            <a:ext cx="11472863" cy="4351338"/>
          </a:xfrm>
          <a:solidFill>
            <a:schemeClr val="accent4">
              <a:lumMod val="40000"/>
              <a:lumOff val="60000"/>
            </a:schemeClr>
          </a:solidFill>
        </p:spPr>
        <p:txBody>
          <a:bodyPr>
            <a:normAutofit/>
          </a:bodyPr>
          <a:lstStyle/>
          <a:p>
            <a:pPr marL="0" indent="0">
              <a:buNone/>
            </a:pPr>
            <a:r>
              <a:rPr lang="en-GB" u="sng" dirty="0"/>
              <a:t>Learning Intention</a:t>
            </a:r>
            <a:r>
              <a:rPr lang="en-GB" dirty="0"/>
              <a:t>: To understand what religious responses are to climate change.</a:t>
            </a:r>
          </a:p>
          <a:p>
            <a:pPr marL="0" indent="0">
              <a:buNone/>
            </a:pPr>
            <a:endParaRPr lang="en-GB" dirty="0"/>
          </a:p>
          <a:p>
            <a:pPr marL="0" indent="0">
              <a:lnSpc>
                <a:spcPct val="150000"/>
              </a:lnSpc>
              <a:buNone/>
            </a:pPr>
            <a:r>
              <a:rPr lang="en-GB" u="sng" dirty="0"/>
              <a:t>Success criteria 1</a:t>
            </a:r>
            <a:r>
              <a:rPr lang="en-GB" dirty="0"/>
              <a:t>: To understand some Christian responses.</a:t>
            </a:r>
          </a:p>
          <a:p>
            <a:pPr marL="0" indent="0">
              <a:lnSpc>
                <a:spcPct val="150000"/>
              </a:lnSpc>
              <a:buNone/>
            </a:pPr>
            <a:r>
              <a:rPr lang="en-GB" u="sng" dirty="0"/>
              <a:t>Success criteria 2</a:t>
            </a:r>
            <a:r>
              <a:rPr lang="en-GB" dirty="0"/>
              <a:t>: To understand some Islamic responses.</a:t>
            </a:r>
          </a:p>
          <a:p>
            <a:pPr marL="0" indent="0">
              <a:lnSpc>
                <a:spcPct val="150000"/>
              </a:lnSpc>
              <a:buNone/>
            </a:pPr>
            <a:r>
              <a:rPr lang="en-GB" u="sng" dirty="0"/>
              <a:t>Success criteria 3</a:t>
            </a:r>
            <a:r>
              <a:rPr lang="en-GB" dirty="0"/>
              <a:t>: To understand some Buddhist responses.</a:t>
            </a:r>
          </a:p>
          <a:p>
            <a:pPr marL="0" indent="0">
              <a:lnSpc>
                <a:spcPct val="150000"/>
              </a:lnSpc>
              <a:buNone/>
            </a:pPr>
            <a:endParaRPr lang="en-GB" dirty="0"/>
          </a:p>
        </p:txBody>
      </p:sp>
    </p:spTree>
    <p:extLst>
      <p:ext uri="{BB962C8B-B14F-4D97-AF65-F5344CB8AC3E}">
        <p14:creationId xmlns:p14="http://schemas.microsoft.com/office/powerpoint/2010/main" val="576829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195308"/>
            <a:ext cx="10910455" cy="758281"/>
          </a:xfrm>
          <a:solidFill>
            <a:schemeClr val="accent5">
              <a:lumMod val="60000"/>
              <a:lumOff val="40000"/>
            </a:schemeClr>
          </a:solidFill>
        </p:spPr>
        <p:txBody>
          <a:bodyPr>
            <a:normAutofit/>
          </a:bodyPr>
          <a:lstStyle/>
          <a:p>
            <a:r>
              <a:rPr lang="en-GB" sz="2800" u="sng" dirty="0"/>
              <a:t>Success criteria 1</a:t>
            </a:r>
            <a:r>
              <a:rPr lang="en-GB" sz="2800" dirty="0"/>
              <a:t>: To understand some Christian responses.</a:t>
            </a:r>
          </a:p>
        </p:txBody>
      </p:sp>
      <p:sp>
        <p:nvSpPr>
          <p:cNvPr id="5" name="Content Placeholder 2"/>
          <p:cNvSpPr>
            <a:spLocks noGrp="1"/>
          </p:cNvSpPr>
          <p:nvPr>
            <p:ph idx="1"/>
          </p:nvPr>
        </p:nvSpPr>
        <p:spPr>
          <a:xfrm>
            <a:off x="443345" y="5694409"/>
            <a:ext cx="10910455" cy="1131342"/>
          </a:xfrm>
        </p:spPr>
        <p:txBody>
          <a:bodyPr>
            <a:normAutofit/>
          </a:bodyPr>
          <a:lstStyle/>
          <a:p>
            <a:pPr marL="0" indent="0">
              <a:buNone/>
            </a:pPr>
            <a:r>
              <a:rPr lang="en-GB" dirty="0"/>
              <a:t>To understand why Christians are bothered about climate change from a religious point of view, it’s useful to go back to the Bible…</a:t>
            </a:r>
          </a:p>
        </p:txBody>
      </p:sp>
      <p:sp>
        <p:nvSpPr>
          <p:cNvPr id="4" name="Content Placeholder 2"/>
          <p:cNvSpPr txBox="1">
            <a:spLocks/>
          </p:cNvSpPr>
          <p:nvPr/>
        </p:nvSpPr>
        <p:spPr>
          <a:xfrm>
            <a:off x="443344" y="953589"/>
            <a:ext cx="10910455" cy="1131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To understand why Christians are bothered about climate change it may first be useful to take a detour…</a:t>
            </a:r>
          </a:p>
        </p:txBody>
      </p:sp>
      <p:pic>
        <p:nvPicPr>
          <p:cNvPr id="3" name="Picture 2"/>
          <p:cNvPicPr>
            <a:picLocks noChangeAspect="1"/>
          </p:cNvPicPr>
          <p:nvPr/>
        </p:nvPicPr>
        <p:blipFill>
          <a:blip r:embed="rId3"/>
          <a:stretch>
            <a:fillRect/>
          </a:stretch>
        </p:blipFill>
        <p:spPr>
          <a:xfrm>
            <a:off x="581923" y="1928812"/>
            <a:ext cx="1726902" cy="2343151"/>
          </a:xfrm>
          <a:prstGeom prst="rect">
            <a:avLst/>
          </a:prstGeom>
        </p:spPr>
      </p:pic>
      <p:pic>
        <p:nvPicPr>
          <p:cNvPr id="6" name="Picture 5"/>
          <p:cNvPicPr>
            <a:picLocks noChangeAspect="1"/>
          </p:cNvPicPr>
          <p:nvPr/>
        </p:nvPicPr>
        <p:blipFill>
          <a:blip r:embed="rId4"/>
          <a:stretch>
            <a:fillRect/>
          </a:stretch>
        </p:blipFill>
        <p:spPr>
          <a:xfrm>
            <a:off x="3058170" y="1960857"/>
            <a:ext cx="1712510" cy="2283347"/>
          </a:xfrm>
          <a:prstGeom prst="rect">
            <a:avLst/>
          </a:prstGeom>
        </p:spPr>
      </p:pic>
      <p:pic>
        <p:nvPicPr>
          <p:cNvPr id="7" name="Picture 6"/>
          <p:cNvPicPr>
            <a:picLocks noChangeAspect="1"/>
          </p:cNvPicPr>
          <p:nvPr/>
        </p:nvPicPr>
        <p:blipFill rotWithShape="1">
          <a:blip r:embed="rId5"/>
          <a:srcRect l="51354"/>
          <a:stretch/>
        </p:blipFill>
        <p:spPr>
          <a:xfrm>
            <a:off x="5600867" y="1988616"/>
            <a:ext cx="1566881" cy="2301391"/>
          </a:xfrm>
          <a:prstGeom prst="rect">
            <a:avLst/>
          </a:prstGeom>
        </p:spPr>
      </p:pic>
      <p:sp>
        <p:nvSpPr>
          <p:cNvPr id="8" name="Oval 7"/>
          <p:cNvSpPr/>
          <p:nvPr/>
        </p:nvSpPr>
        <p:spPr>
          <a:xfrm>
            <a:off x="7586663" y="2200275"/>
            <a:ext cx="3871912" cy="2762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What makes a good ruler? (King/Queen)</a:t>
            </a:r>
          </a:p>
        </p:txBody>
      </p:sp>
      <p:pic>
        <p:nvPicPr>
          <p:cNvPr id="9" name="Picture 8"/>
          <p:cNvPicPr>
            <a:picLocks noChangeAspect="1"/>
          </p:cNvPicPr>
          <p:nvPr/>
        </p:nvPicPr>
        <p:blipFill>
          <a:blip r:embed="rId6"/>
          <a:stretch>
            <a:fillRect/>
          </a:stretch>
        </p:blipFill>
        <p:spPr>
          <a:xfrm>
            <a:off x="1714500" y="3507377"/>
            <a:ext cx="1632070" cy="2180394"/>
          </a:xfrm>
          <a:prstGeom prst="rect">
            <a:avLst/>
          </a:prstGeom>
        </p:spPr>
      </p:pic>
    </p:spTree>
    <p:extLst>
      <p:ext uri="{BB962C8B-B14F-4D97-AF65-F5344CB8AC3E}">
        <p14:creationId xmlns:p14="http://schemas.microsoft.com/office/powerpoint/2010/main" val="1038279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1"/>
            <a:ext cx="10910455" cy="514350"/>
          </a:xfrm>
          <a:solidFill>
            <a:schemeClr val="accent5">
              <a:lumMod val="60000"/>
              <a:lumOff val="40000"/>
            </a:schemeClr>
          </a:solidFill>
        </p:spPr>
        <p:txBody>
          <a:bodyPr>
            <a:normAutofit/>
          </a:bodyPr>
          <a:lstStyle/>
          <a:p>
            <a:r>
              <a:rPr lang="en-GB" sz="2800" u="sng" dirty="0"/>
              <a:t>Success criteria 1</a:t>
            </a:r>
            <a:r>
              <a:rPr lang="en-GB" sz="2800" dirty="0"/>
              <a:t>: To understand some Christian responses.</a:t>
            </a:r>
          </a:p>
        </p:txBody>
      </p:sp>
      <p:sp>
        <p:nvSpPr>
          <p:cNvPr id="5" name="Content Placeholder 2"/>
          <p:cNvSpPr>
            <a:spLocks noGrp="1"/>
          </p:cNvSpPr>
          <p:nvPr>
            <p:ph idx="1"/>
          </p:nvPr>
        </p:nvSpPr>
        <p:spPr>
          <a:xfrm>
            <a:off x="443345" y="514351"/>
            <a:ext cx="10910455" cy="1131342"/>
          </a:xfrm>
        </p:spPr>
        <p:txBody>
          <a:bodyPr>
            <a:normAutofit/>
          </a:bodyPr>
          <a:lstStyle/>
          <a:p>
            <a:pPr marL="0" indent="0">
              <a:buNone/>
            </a:pPr>
            <a:r>
              <a:rPr lang="en-GB" dirty="0"/>
              <a:t>To understand why Christians are bothered about climate change from a religious point of view, it’s useful to go back to the Bible…</a:t>
            </a:r>
          </a:p>
        </p:txBody>
      </p:sp>
      <p:sp>
        <p:nvSpPr>
          <p:cNvPr id="3" name="Rectangle 2"/>
          <p:cNvSpPr/>
          <p:nvPr/>
        </p:nvSpPr>
        <p:spPr>
          <a:xfrm>
            <a:off x="104776" y="1417410"/>
            <a:ext cx="5124449" cy="5324535"/>
          </a:xfrm>
          <a:prstGeom prst="rect">
            <a:avLst/>
          </a:prstGeom>
          <a:ln w="12700">
            <a:solidFill>
              <a:schemeClr val="tx1"/>
            </a:solidFill>
          </a:ln>
        </p:spPr>
        <p:txBody>
          <a:bodyPr wrap="square">
            <a:spAutoFit/>
          </a:bodyPr>
          <a:lstStyle/>
          <a:p>
            <a:r>
              <a:rPr lang="en-GB" sz="2000" b="1" u="sng" dirty="0"/>
              <a:t>Genesis 1:</a:t>
            </a:r>
          </a:p>
          <a:p>
            <a:r>
              <a:rPr lang="en-GB" sz="2000" dirty="0"/>
              <a:t>26 Then God said, “Let us make mankind in our image, in our likeness, so that they may rule over the fish in the sea and the birds in the sky, over the livestock and all the wild animals,[a] and over all the creatures that move along the ground.”</a:t>
            </a:r>
          </a:p>
          <a:p>
            <a:endParaRPr lang="en-GB" sz="2000" dirty="0"/>
          </a:p>
          <a:p>
            <a:r>
              <a:rPr lang="en-GB" sz="2000" dirty="0"/>
              <a:t>27 So God created mankind in his own image,</a:t>
            </a:r>
          </a:p>
          <a:p>
            <a:r>
              <a:rPr lang="en-GB" sz="2000" dirty="0"/>
              <a:t>    in the image of God he created them;</a:t>
            </a:r>
          </a:p>
          <a:p>
            <a:r>
              <a:rPr lang="en-GB" sz="2000" dirty="0"/>
              <a:t>    male and female he created them.</a:t>
            </a:r>
          </a:p>
          <a:p>
            <a:endParaRPr lang="en-GB" sz="2000" dirty="0"/>
          </a:p>
          <a:p>
            <a:r>
              <a:rPr lang="en-GB" sz="2000" dirty="0"/>
              <a:t>28 God blessed them and said to them, “Be fruitful and increase in number; fill the earth and subdue it. Rule over the fish in the sea and the birds in the sky and over every living creature that moves on the ground.”</a:t>
            </a:r>
          </a:p>
        </p:txBody>
      </p:sp>
      <p:sp>
        <p:nvSpPr>
          <p:cNvPr id="6" name="Rounded Rectangle 5"/>
          <p:cNvSpPr/>
          <p:nvPr/>
        </p:nvSpPr>
        <p:spPr>
          <a:xfrm>
            <a:off x="5343526" y="1417410"/>
            <a:ext cx="6686550" cy="74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Thinking about what we said makes a good ruler, what do you think a Christian might say about this part of the Bible?</a:t>
            </a:r>
          </a:p>
        </p:txBody>
      </p:sp>
      <p:sp>
        <p:nvSpPr>
          <p:cNvPr id="9" name="Rectangle 8"/>
          <p:cNvSpPr/>
          <p:nvPr/>
        </p:nvSpPr>
        <p:spPr>
          <a:xfrm>
            <a:off x="5343526" y="2160043"/>
            <a:ext cx="6686550" cy="509632"/>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Do we have a responsibility towards the natural world?</a:t>
            </a:r>
          </a:p>
        </p:txBody>
      </p:sp>
      <p:sp>
        <p:nvSpPr>
          <p:cNvPr id="10" name="Rectangle 9"/>
          <p:cNvSpPr/>
          <p:nvPr/>
        </p:nvSpPr>
        <p:spPr>
          <a:xfrm>
            <a:off x="5343526" y="2647860"/>
            <a:ext cx="6686550" cy="509632"/>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The idea that we’re in charge of the world is often called “dominion”.</a:t>
            </a:r>
          </a:p>
        </p:txBody>
      </p:sp>
      <p:sp>
        <p:nvSpPr>
          <p:cNvPr id="11" name="Rectangle 10"/>
          <p:cNvSpPr/>
          <p:nvPr/>
        </p:nvSpPr>
        <p:spPr>
          <a:xfrm>
            <a:off x="5343526" y="4379714"/>
            <a:ext cx="6686550" cy="923330"/>
          </a:xfrm>
          <a:prstGeom prst="rect">
            <a:avLst/>
          </a:prstGeom>
          <a:ln w="12700">
            <a:solidFill>
              <a:schemeClr val="tx1"/>
            </a:solidFill>
          </a:ln>
        </p:spPr>
        <p:txBody>
          <a:bodyPr wrap="square">
            <a:spAutoFit/>
          </a:bodyPr>
          <a:lstStyle/>
          <a:p>
            <a:r>
              <a:rPr lang="en-GB" b="1" u="sng" dirty="0"/>
              <a:t>Genesis 2:</a:t>
            </a:r>
          </a:p>
          <a:p>
            <a:r>
              <a:rPr lang="en-GB" dirty="0"/>
              <a:t>15 The Lord God took the man and put him in the Garden of Eden to work it and take care of it.</a:t>
            </a:r>
          </a:p>
        </p:txBody>
      </p:sp>
      <p:sp>
        <p:nvSpPr>
          <p:cNvPr id="12" name="Rounded Rectangle 11"/>
          <p:cNvSpPr/>
          <p:nvPr/>
        </p:nvSpPr>
        <p:spPr>
          <a:xfrm>
            <a:off x="5343526" y="3531191"/>
            <a:ext cx="6686550" cy="742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What do you think about this passage?</a:t>
            </a:r>
          </a:p>
        </p:txBody>
      </p:sp>
      <p:sp>
        <p:nvSpPr>
          <p:cNvPr id="13" name="Rectangle 12"/>
          <p:cNvSpPr/>
          <p:nvPr/>
        </p:nvSpPr>
        <p:spPr>
          <a:xfrm>
            <a:off x="5343526" y="5365920"/>
            <a:ext cx="6686550" cy="509632"/>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Do we have a responsibility towards the natural world?</a:t>
            </a:r>
          </a:p>
        </p:txBody>
      </p:sp>
      <p:sp>
        <p:nvSpPr>
          <p:cNvPr id="14" name="Rectangle 13"/>
          <p:cNvSpPr/>
          <p:nvPr/>
        </p:nvSpPr>
        <p:spPr>
          <a:xfrm>
            <a:off x="5343526" y="5875552"/>
            <a:ext cx="6686550" cy="509632"/>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The idea that we should take care of the natural world is called “stewardship”.</a:t>
            </a:r>
          </a:p>
        </p:txBody>
      </p:sp>
    </p:spTree>
    <p:extLst>
      <p:ext uri="{BB962C8B-B14F-4D97-AF65-F5344CB8AC3E}">
        <p14:creationId xmlns:p14="http://schemas.microsoft.com/office/powerpoint/2010/main" val="89653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0"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16191"/>
            <a:ext cx="10910455" cy="758281"/>
          </a:xfrm>
          <a:solidFill>
            <a:schemeClr val="accent5">
              <a:lumMod val="60000"/>
              <a:lumOff val="40000"/>
            </a:schemeClr>
          </a:solidFill>
        </p:spPr>
        <p:txBody>
          <a:bodyPr>
            <a:normAutofit/>
          </a:bodyPr>
          <a:lstStyle/>
          <a:p>
            <a:r>
              <a:rPr lang="en-GB" sz="2800" u="sng" dirty="0"/>
              <a:t>Success criteria 1</a:t>
            </a:r>
            <a:r>
              <a:rPr lang="en-GB" sz="2800" dirty="0"/>
              <a:t>: To understand some Christian responses.</a:t>
            </a:r>
          </a:p>
        </p:txBody>
      </p:sp>
      <p:sp>
        <p:nvSpPr>
          <p:cNvPr id="5" name="Content Placeholder 2"/>
          <p:cNvSpPr>
            <a:spLocks noGrp="1"/>
          </p:cNvSpPr>
          <p:nvPr>
            <p:ph idx="1"/>
          </p:nvPr>
        </p:nvSpPr>
        <p:spPr>
          <a:xfrm>
            <a:off x="443345" y="774472"/>
            <a:ext cx="7729106" cy="4331741"/>
          </a:xfrm>
        </p:spPr>
        <p:txBody>
          <a:bodyPr>
            <a:normAutofit/>
          </a:bodyPr>
          <a:lstStyle/>
          <a:p>
            <a:pPr marL="0" indent="0">
              <a:buNone/>
            </a:pPr>
            <a:r>
              <a:rPr lang="en-GB" sz="2600" dirty="0"/>
              <a:t>Complete the following paragraph using the words at the side.</a:t>
            </a:r>
          </a:p>
          <a:p>
            <a:pPr marL="0" indent="0">
              <a:buNone/>
            </a:pPr>
            <a:endParaRPr lang="en-GB" sz="2600" dirty="0"/>
          </a:p>
          <a:p>
            <a:pPr marL="0" indent="0">
              <a:buNone/>
            </a:pPr>
            <a:r>
              <a:rPr lang="en-GB" sz="2600" dirty="0"/>
              <a:t>Christians think that ______ has created the world for us to use and enjoy. This is written about in ______ , at the start of the Bible. God has put humanity in charge and this is often called _______ . However, we also have a _______ towards the natural world – we are to care for it. This is often called _______. Many Christians think that _________ is something that humans have a responsibility to work to slow/reduce. </a:t>
            </a:r>
          </a:p>
        </p:txBody>
      </p:sp>
      <p:sp>
        <p:nvSpPr>
          <p:cNvPr id="3" name="TextBox 2"/>
          <p:cNvSpPr txBox="1"/>
          <p:nvPr/>
        </p:nvSpPr>
        <p:spPr>
          <a:xfrm>
            <a:off x="8798719" y="2129668"/>
            <a:ext cx="2233613" cy="2492990"/>
          </a:xfrm>
          <a:prstGeom prst="rect">
            <a:avLst/>
          </a:prstGeom>
          <a:noFill/>
          <a:ln w="12700">
            <a:solidFill>
              <a:schemeClr val="tx1"/>
            </a:solidFill>
          </a:ln>
        </p:spPr>
        <p:txBody>
          <a:bodyPr wrap="square" rtlCol="0">
            <a:spAutoFit/>
          </a:bodyPr>
          <a:lstStyle/>
          <a:p>
            <a:r>
              <a:rPr lang="en-GB" sz="2600" dirty="0"/>
              <a:t>climate change responsibility</a:t>
            </a:r>
          </a:p>
          <a:p>
            <a:r>
              <a:rPr lang="en-GB" sz="2600" dirty="0"/>
              <a:t>Genesis</a:t>
            </a:r>
          </a:p>
          <a:p>
            <a:r>
              <a:rPr lang="en-GB" sz="2600" dirty="0"/>
              <a:t>God</a:t>
            </a:r>
          </a:p>
          <a:p>
            <a:r>
              <a:rPr lang="en-GB" sz="2600" dirty="0"/>
              <a:t>Dominion</a:t>
            </a:r>
          </a:p>
          <a:p>
            <a:r>
              <a:rPr lang="en-GB" sz="2600" dirty="0"/>
              <a:t>stewardship</a:t>
            </a:r>
          </a:p>
        </p:txBody>
      </p:sp>
      <p:sp>
        <p:nvSpPr>
          <p:cNvPr id="4" name="Rounded Rectangle 3"/>
          <p:cNvSpPr/>
          <p:nvPr/>
        </p:nvSpPr>
        <p:spPr>
          <a:xfrm>
            <a:off x="443345" y="5106213"/>
            <a:ext cx="11158105" cy="1566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u="sng" dirty="0"/>
              <a:t>Extension</a:t>
            </a:r>
          </a:p>
          <a:p>
            <a:pPr algn="ctr"/>
            <a:r>
              <a:rPr lang="en-GB" sz="2400" dirty="0"/>
              <a:t>How far do you think humanity is required to go to fulfil dominion and stewardship? </a:t>
            </a:r>
          </a:p>
          <a:p>
            <a:pPr algn="ctr"/>
            <a:r>
              <a:rPr lang="en-GB" sz="2400" dirty="0"/>
              <a:t>Stop using oil? Become vegetarian? Quit flying on planes?</a:t>
            </a:r>
          </a:p>
        </p:txBody>
      </p:sp>
    </p:spTree>
    <p:extLst>
      <p:ext uri="{BB962C8B-B14F-4D97-AF65-F5344CB8AC3E}">
        <p14:creationId xmlns:p14="http://schemas.microsoft.com/office/powerpoint/2010/main" val="2818019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195308"/>
            <a:ext cx="10910455" cy="758281"/>
          </a:xfrm>
          <a:solidFill>
            <a:schemeClr val="accent5">
              <a:lumMod val="60000"/>
              <a:lumOff val="40000"/>
            </a:schemeClr>
          </a:solidFill>
        </p:spPr>
        <p:txBody>
          <a:bodyPr>
            <a:normAutofit/>
          </a:bodyPr>
          <a:lstStyle/>
          <a:p>
            <a:r>
              <a:rPr lang="en-GB" sz="2800" u="sng" dirty="0"/>
              <a:t>Success criteria 2</a:t>
            </a:r>
            <a:r>
              <a:rPr lang="en-GB" sz="2800" dirty="0"/>
              <a:t>: To understand some Islamic responses.</a:t>
            </a:r>
          </a:p>
        </p:txBody>
      </p:sp>
      <p:sp>
        <p:nvSpPr>
          <p:cNvPr id="5" name="Content Placeholder 2"/>
          <p:cNvSpPr>
            <a:spLocks noGrp="1"/>
          </p:cNvSpPr>
          <p:nvPr>
            <p:ph idx="1"/>
          </p:nvPr>
        </p:nvSpPr>
        <p:spPr>
          <a:xfrm>
            <a:off x="443344" y="1140371"/>
            <a:ext cx="11215256" cy="2274342"/>
          </a:xfrm>
        </p:spPr>
        <p:txBody>
          <a:bodyPr>
            <a:noAutofit/>
          </a:bodyPr>
          <a:lstStyle/>
          <a:p>
            <a:pPr marL="0" indent="0">
              <a:buNone/>
            </a:pPr>
            <a:r>
              <a:rPr lang="en-GB" sz="2400" dirty="0"/>
              <a:t>Like Christians, Muslims believe that Allah (God) has created the world for humans to enjoy and care for.</a:t>
            </a:r>
          </a:p>
          <a:p>
            <a:pPr marL="0" indent="0">
              <a:buNone/>
            </a:pPr>
            <a:r>
              <a:rPr lang="en-GB" sz="2400" dirty="0"/>
              <a:t>There are other teachings that also guide Muslims when thinking about the environment and climate change.</a:t>
            </a:r>
          </a:p>
          <a:p>
            <a:pPr marL="0" indent="0">
              <a:buNone/>
            </a:pPr>
            <a:r>
              <a:rPr lang="en-GB" sz="2400" dirty="0"/>
              <a:t>To help us understand those teachings, we should consider some things we do every day…</a:t>
            </a:r>
          </a:p>
        </p:txBody>
      </p:sp>
      <p:pic>
        <p:nvPicPr>
          <p:cNvPr id="4" name="Picture 3"/>
          <p:cNvPicPr>
            <a:picLocks noChangeAspect="1"/>
          </p:cNvPicPr>
          <p:nvPr/>
        </p:nvPicPr>
        <p:blipFill rotWithShape="1">
          <a:blip r:embed="rId3"/>
          <a:srcRect l="19225" t="19131" r="2176" b="1467"/>
          <a:stretch/>
        </p:blipFill>
        <p:spPr>
          <a:xfrm>
            <a:off x="443344" y="3601495"/>
            <a:ext cx="2890684" cy="1946787"/>
          </a:xfrm>
          <a:prstGeom prst="rect">
            <a:avLst/>
          </a:prstGeom>
        </p:spPr>
      </p:pic>
      <p:pic>
        <p:nvPicPr>
          <p:cNvPr id="10" name="Picture 9"/>
          <p:cNvPicPr>
            <a:picLocks noChangeAspect="1"/>
          </p:cNvPicPr>
          <p:nvPr/>
        </p:nvPicPr>
        <p:blipFill rotWithShape="1">
          <a:blip r:embed="rId4"/>
          <a:srcRect l="7823" t="15228" r="30242" b="5623"/>
          <a:stretch/>
        </p:blipFill>
        <p:spPr>
          <a:xfrm>
            <a:off x="3171190" y="4702677"/>
            <a:ext cx="2565932" cy="2064774"/>
          </a:xfrm>
          <a:prstGeom prst="rect">
            <a:avLst/>
          </a:prstGeom>
        </p:spPr>
      </p:pic>
      <p:sp>
        <p:nvSpPr>
          <p:cNvPr id="11" name="Rectangle 10"/>
          <p:cNvSpPr/>
          <p:nvPr/>
        </p:nvSpPr>
        <p:spPr>
          <a:xfrm>
            <a:off x="3598606" y="3170903"/>
            <a:ext cx="4527755" cy="560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Why do we have these things in our country?</a:t>
            </a:r>
          </a:p>
        </p:txBody>
      </p:sp>
      <p:pic>
        <p:nvPicPr>
          <p:cNvPr id="12" name="Picture 11"/>
          <p:cNvPicPr>
            <a:picLocks noChangeAspect="1"/>
          </p:cNvPicPr>
          <p:nvPr/>
        </p:nvPicPr>
        <p:blipFill>
          <a:blip r:embed="rId5"/>
          <a:stretch>
            <a:fillRect/>
          </a:stretch>
        </p:blipFill>
        <p:spPr>
          <a:xfrm>
            <a:off x="5862483" y="3830174"/>
            <a:ext cx="2655651" cy="1991738"/>
          </a:xfrm>
          <a:prstGeom prst="rect">
            <a:avLst/>
          </a:prstGeom>
        </p:spPr>
      </p:pic>
      <p:pic>
        <p:nvPicPr>
          <p:cNvPr id="13" name="Picture 12"/>
          <p:cNvPicPr>
            <a:picLocks noChangeAspect="1"/>
          </p:cNvPicPr>
          <p:nvPr/>
        </p:nvPicPr>
        <p:blipFill>
          <a:blip r:embed="rId6"/>
          <a:stretch>
            <a:fillRect/>
          </a:stretch>
        </p:blipFill>
        <p:spPr>
          <a:xfrm>
            <a:off x="8643495" y="4514820"/>
            <a:ext cx="3100386" cy="2066924"/>
          </a:xfrm>
          <a:prstGeom prst="rect">
            <a:avLst/>
          </a:prstGeom>
        </p:spPr>
      </p:pic>
      <p:sp>
        <p:nvSpPr>
          <p:cNvPr id="14" name="Rectangle 13"/>
          <p:cNvSpPr/>
          <p:nvPr/>
        </p:nvSpPr>
        <p:spPr>
          <a:xfrm>
            <a:off x="8332393" y="3170902"/>
            <a:ext cx="3590786" cy="560439"/>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“public interest” (wellbeing)</a:t>
            </a:r>
          </a:p>
        </p:txBody>
      </p:sp>
    </p:spTree>
    <p:extLst>
      <p:ext uri="{BB962C8B-B14F-4D97-AF65-F5344CB8AC3E}">
        <p14:creationId xmlns:p14="http://schemas.microsoft.com/office/powerpoint/2010/main" val="406454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195308"/>
            <a:ext cx="11658782" cy="758281"/>
          </a:xfrm>
          <a:solidFill>
            <a:schemeClr val="accent5">
              <a:lumMod val="60000"/>
              <a:lumOff val="40000"/>
            </a:schemeClr>
          </a:solidFill>
        </p:spPr>
        <p:txBody>
          <a:bodyPr>
            <a:normAutofit/>
          </a:bodyPr>
          <a:lstStyle/>
          <a:p>
            <a:r>
              <a:rPr lang="en-GB" sz="2800" u="sng" dirty="0"/>
              <a:t>Success criteria 2</a:t>
            </a:r>
            <a:r>
              <a:rPr lang="en-GB" sz="2800" dirty="0"/>
              <a:t>: To understand some Islamic responses.</a:t>
            </a:r>
          </a:p>
        </p:txBody>
      </p:sp>
      <p:sp>
        <p:nvSpPr>
          <p:cNvPr id="5" name="Content Placeholder 2"/>
          <p:cNvSpPr>
            <a:spLocks noGrp="1"/>
          </p:cNvSpPr>
          <p:nvPr>
            <p:ph idx="1"/>
          </p:nvPr>
        </p:nvSpPr>
        <p:spPr>
          <a:xfrm>
            <a:off x="443344" y="1140371"/>
            <a:ext cx="8628154" cy="2274342"/>
          </a:xfrm>
        </p:spPr>
        <p:txBody>
          <a:bodyPr>
            <a:noAutofit/>
          </a:bodyPr>
          <a:lstStyle/>
          <a:p>
            <a:pPr marL="0" indent="0">
              <a:buNone/>
            </a:pPr>
            <a:r>
              <a:rPr lang="en-GB" sz="2400" dirty="0"/>
              <a:t>In Islam there is a concept called </a:t>
            </a:r>
            <a:r>
              <a:rPr lang="en-GB" sz="2400" dirty="0" err="1"/>
              <a:t>Maslahah</a:t>
            </a:r>
            <a:r>
              <a:rPr lang="en-GB" sz="2400" dirty="0"/>
              <a:t> which translates to “public interest”. On the previous slide, we saw examples of things that we have in the UK because of public interest (the wellbeing of the public).</a:t>
            </a:r>
          </a:p>
          <a:p>
            <a:pPr marL="0" indent="0">
              <a:buNone/>
            </a:pPr>
            <a:r>
              <a:rPr lang="en-GB" sz="2400" dirty="0" err="1"/>
              <a:t>Maslahah</a:t>
            </a:r>
            <a:r>
              <a:rPr lang="en-GB" sz="2400" dirty="0"/>
              <a:t> has been interpreted by Muslim environmentalists to mean that our actions should care for future generations, not just the wellbeing of the public who are alive right now.</a:t>
            </a:r>
          </a:p>
        </p:txBody>
      </p:sp>
      <p:pic>
        <p:nvPicPr>
          <p:cNvPr id="2050" name="Picture 2" descr="Kawaid Bid'ah 15/16: Maslahah Mursalah Bukanlah Bid'ah | UiTO">
            <a:extLst>
              <a:ext uri="{FF2B5EF4-FFF2-40B4-BE49-F238E27FC236}">
                <a16:creationId xmlns:a16="http://schemas.microsoft.com/office/drawing/2014/main" id="{C02CD355-8D94-9D38-6769-8D48A216A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2658" y="1140370"/>
            <a:ext cx="3249469" cy="24385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4B69B00-C2A7-E206-8D0D-9010405DF160}"/>
              </a:ext>
            </a:extLst>
          </p:cNvPr>
          <p:cNvSpPr txBox="1">
            <a:spLocks/>
          </p:cNvSpPr>
          <p:nvPr/>
        </p:nvSpPr>
        <p:spPr>
          <a:xfrm>
            <a:off x="443343" y="3716421"/>
            <a:ext cx="11060399" cy="758281"/>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Write down an explanation of </a:t>
            </a:r>
            <a:r>
              <a:rPr lang="en-GB" sz="2800" dirty="0" err="1"/>
              <a:t>Maslahah</a:t>
            </a:r>
            <a:r>
              <a:rPr lang="en-GB" sz="2800" dirty="0"/>
              <a:t> and its relation to the environment.</a:t>
            </a:r>
          </a:p>
        </p:txBody>
      </p:sp>
      <p:sp>
        <p:nvSpPr>
          <p:cNvPr id="4" name="Rectangle: Rounded Corners 3">
            <a:extLst>
              <a:ext uri="{FF2B5EF4-FFF2-40B4-BE49-F238E27FC236}">
                <a16:creationId xmlns:a16="http://schemas.microsoft.com/office/drawing/2014/main" id="{BFABC2E0-D113-D4EB-E9DA-36931BEF7A9D}"/>
              </a:ext>
            </a:extLst>
          </p:cNvPr>
          <p:cNvSpPr/>
          <p:nvPr/>
        </p:nvSpPr>
        <p:spPr>
          <a:xfrm>
            <a:off x="443343" y="4804709"/>
            <a:ext cx="11060399" cy="1632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Can you think of any other issues that may be related to </a:t>
            </a:r>
            <a:r>
              <a:rPr lang="en-GB" sz="2400" dirty="0" err="1"/>
              <a:t>Maslahah</a:t>
            </a:r>
            <a:r>
              <a:rPr lang="en-GB" sz="2400" dirty="0"/>
              <a:t>?</a:t>
            </a:r>
          </a:p>
        </p:txBody>
      </p:sp>
    </p:spTree>
    <p:extLst>
      <p:ext uri="{BB962C8B-B14F-4D97-AF65-F5344CB8AC3E}">
        <p14:creationId xmlns:p14="http://schemas.microsoft.com/office/powerpoint/2010/main" val="2101518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3" y="0"/>
            <a:ext cx="10910455" cy="758281"/>
          </a:xfrm>
          <a:solidFill>
            <a:schemeClr val="accent5">
              <a:lumMod val="60000"/>
              <a:lumOff val="40000"/>
            </a:schemeClr>
          </a:solidFill>
        </p:spPr>
        <p:txBody>
          <a:bodyPr>
            <a:normAutofit/>
          </a:bodyPr>
          <a:lstStyle/>
          <a:p>
            <a:r>
              <a:rPr lang="en-GB" sz="2800" u="sng" dirty="0"/>
              <a:t>Success criteria 3</a:t>
            </a:r>
            <a:r>
              <a:rPr lang="en-GB" sz="2800" dirty="0"/>
              <a:t>: To understand some Buddhist responses.</a:t>
            </a:r>
          </a:p>
        </p:txBody>
      </p:sp>
      <p:pic>
        <p:nvPicPr>
          <p:cNvPr id="4" name="Picture 3"/>
          <p:cNvPicPr>
            <a:picLocks noChangeAspect="1"/>
          </p:cNvPicPr>
          <p:nvPr/>
        </p:nvPicPr>
        <p:blipFill>
          <a:blip r:embed="rId2"/>
          <a:stretch>
            <a:fillRect/>
          </a:stretch>
        </p:blipFill>
        <p:spPr>
          <a:xfrm>
            <a:off x="9070396" y="1971675"/>
            <a:ext cx="2812805" cy="3324224"/>
          </a:xfrm>
          <a:prstGeom prst="rect">
            <a:avLst/>
          </a:prstGeom>
        </p:spPr>
      </p:pic>
      <p:sp>
        <p:nvSpPr>
          <p:cNvPr id="3" name="Oval Callout 2"/>
          <p:cNvSpPr/>
          <p:nvPr/>
        </p:nvSpPr>
        <p:spPr>
          <a:xfrm>
            <a:off x="3148228" y="1295943"/>
            <a:ext cx="5500687" cy="3543300"/>
          </a:xfrm>
          <a:prstGeom prst="wedgeEllipseCallout">
            <a:avLst>
              <a:gd name="adj1" fmla="val 68778"/>
              <a:gd name="adj2" fmla="val 10887"/>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ysClr val="windowText" lastClr="000000"/>
                </a:solidFill>
              </a:rPr>
              <a:t>“We are the generation with the awareness of a great danger. We are the ones with the responsibility and the ability to take steps of concrete action, before it is too late”</a:t>
            </a:r>
          </a:p>
          <a:p>
            <a:pPr algn="ctr"/>
            <a:r>
              <a:rPr lang="en-GB" sz="2000" dirty="0">
                <a:solidFill>
                  <a:sysClr val="windowText" lastClr="000000"/>
                </a:solidFill>
              </a:rPr>
              <a:t>-Dalai Lama, leader of Tibetan Buddhists</a:t>
            </a:r>
          </a:p>
        </p:txBody>
      </p:sp>
      <p:sp>
        <p:nvSpPr>
          <p:cNvPr id="6" name="Rectangle 5"/>
          <p:cNvSpPr/>
          <p:nvPr/>
        </p:nvSpPr>
        <p:spPr>
          <a:xfrm>
            <a:off x="9070396" y="5295899"/>
            <a:ext cx="2812805" cy="1057275"/>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Tenzin </a:t>
            </a:r>
            <a:r>
              <a:rPr lang="en-GB" dirty="0" err="1">
                <a:solidFill>
                  <a:sysClr val="windowText" lastClr="000000"/>
                </a:solidFill>
              </a:rPr>
              <a:t>Gyatso</a:t>
            </a:r>
            <a:endParaRPr lang="en-GB" dirty="0">
              <a:solidFill>
                <a:sysClr val="windowText" lastClr="000000"/>
              </a:solidFill>
            </a:endParaRPr>
          </a:p>
          <a:p>
            <a:pPr algn="ctr"/>
            <a:r>
              <a:rPr lang="en-GB" dirty="0">
                <a:solidFill>
                  <a:sysClr val="windowText" lastClr="000000"/>
                </a:solidFill>
              </a:rPr>
              <a:t>14</a:t>
            </a:r>
            <a:r>
              <a:rPr lang="en-GB" baseline="30000" dirty="0">
                <a:solidFill>
                  <a:sysClr val="windowText" lastClr="000000"/>
                </a:solidFill>
              </a:rPr>
              <a:t>th</a:t>
            </a:r>
            <a:r>
              <a:rPr lang="en-GB" dirty="0">
                <a:solidFill>
                  <a:sysClr val="windowText" lastClr="000000"/>
                </a:solidFill>
              </a:rPr>
              <a:t> Dalai Lama</a:t>
            </a:r>
          </a:p>
        </p:txBody>
      </p:sp>
      <p:sp>
        <p:nvSpPr>
          <p:cNvPr id="7" name="Rounded Rectangle 6"/>
          <p:cNvSpPr/>
          <p:nvPr/>
        </p:nvSpPr>
        <p:spPr>
          <a:xfrm>
            <a:off x="441179" y="1052513"/>
            <a:ext cx="2285568" cy="2581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Like Christians and Muslims, Buddhists also think we should care for the environment.</a:t>
            </a:r>
          </a:p>
        </p:txBody>
      </p:sp>
      <p:grpSp>
        <p:nvGrpSpPr>
          <p:cNvPr id="10" name="Group 9"/>
          <p:cNvGrpSpPr/>
          <p:nvPr/>
        </p:nvGrpSpPr>
        <p:grpSpPr>
          <a:xfrm>
            <a:off x="1" y="4258095"/>
            <a:ext cx="7800973" cy="2599905"/>
            <a:chOff x="1" y="4258095"/>
            <a:chExt cx="7800973" cy="2599905"/>
          </a:xfrm>
        </p:grpSpPr>
        <p:pic>
          <p:nvPicPr>
            <p:cNvPr id="8" name="Picture 7"/>
            <p:cNvPicPr>
              <a:picLocks noChangeAspect="1"/>
            </p:cNvPicPr>
            <p:nvPr/>
          </p:nvPicPr>
          <p:blipFill>
            <a:blip r:embed="rId3"/>
            <a:stretch>
              <a:fillRect/>
            </a:stretch>
          </p:blipFill>
          <p:spPr>
            <a:xfrm>
              <a:off x="1" y="4258095"/>
              <a:ext cx="3843338" cy="2599905"/>
            </a:xfrm>
            <a:prstGeom prst="rect">
              <a:avLst/>
            </a:prstGeom>
            <a:effectLst>
              <a:softEdge rad="127000"/>
            </a:effectLst>
          </p:spPr>
        </p:pic>
        <p:sp>
          <p:nvSpPr>
            <p:cNvPr id="9" name="Rounded Rectangle 8"/>
            <p:cNvSpPr/>
            <p:nvPr/>
          </p:nvSpPr>
          <p:spPr>
            <a:xfrm>
              <a:off x="3722541" y="5672137"/>
              <a:ext cx="4078433" cy="1106409"/>
            </a:xfrm>
            <a:prstGeom prst="roundRect">
              <a:avLst/>
            </a:prstGeom>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Buddha achieved enlightenment (understanding) under a tree.</a:t>
              </a:r>
            </a:p>
          </p:txBody>
        </p:sp>
      </p:grpSp>
    </p:spTree>
    <p:extLst>
      <p:ext uri="{BB962C8B-B14F-4D97-AF65-F5344CB8AC3E}">
        <p14:creationId xmlns:p14="http://schemas.microsoft.com/office/powerpoint/2010/main" val="398779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36314</TotalTime>
  <Words>1281</Words>
  <Application>Microsoft Office PowerPoint</Application>
  <PresentationFormat>Widescreen</PresentationFormat>
  <Paragraphs>91</Paragraphs>
  <Slides>11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What are these images trying to show?</vt:lpstr>
      <vt:lpstr>Do now activity…</vt:lpstr>
      <vt:lpstr>Climate Change Lesson 3: Why should we change?</vt:lpstr>
      <vt:lpstr>Success criteria 1: To understand some Christian responses.</vt:lpstr>
      <vt:lpstr>Success criteria 1: To understand some Christian responses.</vt:lpstr>
      <vt:lpstr>Success criteria 1: To understand some Christian responses.</vt:lpstr>
      <vt:lpstr>Success criteria 2: To understand some Islamic responses.</vt:lpstr>
      <vt:lpstr>Success criteria 2: To understand some Islamic responses.</vt:lpstr>
      <vt:lpstr>Success criteria 3: To understand some Buddhist responses.</vt:lpstr>
      <vt:lpstr>Success criteria 3: To understand some Buddhist responses.</vt:lpstr>
      <vt:lpstr>PowerPoint Presentation</vt:lpstr>
    </vt:vector>
  </TitlesOfParts>
  <Company>Ninestiles Academy Trust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Kemp</dc:creator>
  <cp:lastModifiedBy>Tony Kemp</cp:lastModifiedBy>
  <cp:revision>74</cp:revision>
  <dcterms:created xsi:type="dcterms:W3CDTF">2022-06-01T06:17:38Z</dcterms:created>
  <dcterms:modified xsi:type="dcterms:W3CDTF">2022-11-01T15:20:59Z</dcterms:modified>
</cp:coreProperties>
</file>